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7" r:id="rId4"/>
    <p:sldId id="268" r:id="rId5"/>
    <p:sldId id="276" r:id="rId6"/>
    <p:sldId id="285" r:id="rId7"/>
    <p:sldId id="269" r:id="rId8"/>
    <p:sldId id="286" r:id="rId9"/>
    <p:sldId id="275" r:id="rId10"/>
    <p:sldId id="284" r:id="rId11"/>
    <p:sldId id="270" r:id="rId12"/>
    <p:sldId id="277" r:id="rId13"/>
    <p:sldId id="278" r:id="rId14"/>
    <p:sldId id="279" r:id="rId15"/>
    <p:sldId id="280" r:id="rId16"/>
    <p:sldId id="281" r:id="rId17"/>
    <p:sldId id="273" r:id="rId18"/>
    <p:sldId id="282" r:id="rId19"/>
    <p:sldId id="264" r:id="rId20"/>
    <p:sldId id="265" r:id="rId21"/>
    <p:sldId id="274" r:id="rId22"/>
    <p:sldId id="26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D129"/>
    <a:srgbClr val="0974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06" autoAdjust="0"/>
    <p:restoredTop sz="77427" autoAdjust="0"/>
  </p:normalViewPr>
  <p:slideViewPr>
    <p:cSldViewPr snapToGrid="0">
      <p:cViewPr varScale="1">
        <p:scale>
          <a:sx n="66" d="100"/>
          <a:sy n="66" d="100"/>
        </p:scale>
        <p:origin x="83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6180E-6EE7-49CA-8763-43A73581F77B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6931A-062F-4659-9B2D-62AA515A1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314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learning points have been achieved from last session</a:t>
            </a:r>
          </a:p>
          <a:p>
            <a:r>
              <a:rPr lang="en-GB" dirty="0"/>
              <a:t>Offer  opportunity for further questions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6694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079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5261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58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4875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SMART formula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Check your email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Email goals to team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8628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 practical session on some simple relaxation techniques patients find helpful as part of their toolkit</a:t>
            </a:r>
          </a:p>
          <a:p>
            <a:r>
              <a:rPr lang="en-GB" sz="1200" b="1" dirty="0"/>
              <a:t>The relaxation response</a:t>
            </a:r>
          </a:p>
          <a:p>
            <a:endParaRPr lang="en-GB" sz="1200" b="1" dirty="0"/>
          </a:p>
          <a:p>
            <a:r>
              <a:rPr lang="en-GB" sz="1200" b="1" dirty="0"/>
              <a:t>Triggered by:</a:t>
            </a:r>
          </a:p>
          <a:p>
            <a:endParaRPr lang="en-GB" sz="1200" b="1" dirty="0"/>
          </a:p>
          <a:p>
            <a:r>
              <a:rPr lang="en-GB" sz="1200" dirty="0"/>
              <a:t>Perception of a lack of threat</a:t>
            </a:r>
          </a:p>
          <a:p>
            <a:r>
              <a:rPr lang="en-GB" sz="1200" dirty="0"/>
              <a:t>Sense of safety through social contact</a:t>
            </a:r>
          </a:p>
          <a:p>
            <a:r>
              <a:rPr lang="en-GB" sz="1200" dirty="0"/>
              <a:t>Pleasant emotions</a:t>
            </a:r>
          </a:p>
          <a:p>
            <a:r>
              <a:rPr lang="en-GB" sz="1200" dirty="0"/>
              <a:t>Achieving goals</a:t>
            </a:r>
          </a:p>
          <a:p>
            <a:r>
              <a:rPr lang="en-GB" sz="1200" dirty="0"/>
              <a:t>Solving problems</a:t>
            </a:r>
          </a:p>
          <a:p>
            <a:r>
              <a:rPr lang="en-GB" sz="1200" dirty="0"/>
              <a:t>Active relaxation exercises, i.e. 7-11 breathing</a:t>
            </a:r>
          </a:p>
          <a:p>
            <a:endParaRPr lang="en-GB" sz="1200" dirty="0"/>
          </a:p>
          <a:p>
            <a:r>
              <a:rPr lang="en-GB" dirty="0"/>
              <a:t>Take in a deep breath (for the count of 7)</a:t>
            </a:r>
          </a:p>
          <a:p>
            <a:r>
              <a:rPr lang="en-GB" dirty="0"/>
              <a:t>Hold briefly</a:t>
            </a:r>
          </a:p>
          <a:p>
            <a:r>
              <a:rPr lang="en-GB" dirty="0"/>
              <a:t>Release slowly (for the count of 11)</a:t>
            </a:r>
          </a:p>
          <a:p>
            <a:r>
              <a:rPr lang="en-GB" dirty="0"/>
              <a:t>Empty the lungs</a:t>
            </a:r>
          </a:p>
          <a:p>
            <a:r>
              <a:rPr lang="en-GB" dirty="0"/>
              <a:t>Pause</a:t>
            </a:r>
          </a:p>
          <a:p>
            <a:r>
              <a:rPr lang="en-GB" dirty="0"/>
              <a:t>Repeat</a:t>
            </a:r>
          </a:p>
          <a:p>
            <a:endParaRPr lang="en-GB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6C62E-E322-482B-B53E-B2133BC2C83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6334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Individual phone call to discuss session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36C62E-E322-482B-B53E-B2133BC2C83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147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Set the scene for the 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264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Tends to try and keep going and push through the pain, but then crashes</a:t>
            </a:r>
          </a:p>
          <a:p>
            <a:r>
              <a:rPr lang="en-GB" dirty="0"/>
              <a:t>Do you identify with this?</a:t>
            </a:r>
          </a:p>
          <a:p>
            <a:r>
              <a:rPr lang="en-GB" dirty="0"/>
              <a:t>What influences this – likes to get the job done, struggles to say no?</a:t>
            </a:r>
          </a:p>
          <a:p>
            <a:r>
              <a:rPr lang="en-GB" dirty="0"/>
              <a:t>What are the consequences of this?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990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Tends to adapt or avoid activity in response to pain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Do you identify with this?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What influences this – pain, fear, worry about damage?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What are the consequences of this avoidance pattern?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82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are the challenges of graded activity</a:t>
            </a:r>
          </a:p>
          <a:p>
            <a:r>
              <a:rPr lang="en-GB" dirty="0"/>
              <a:t>How can I apply this in the real world if I tend to </a:t>
            </a:r>
            <a:r>
              <a:rPr lang="en-GB" b="1" u="sng" dirty="0"/>
              <a:t>avoid?</a:t>
            </a:r>
          </a:p>
          <a:p>
            <a:endParaRPr lang="en-GB" dirty="0"/>
          </a:p>
          <a:p>
            <a:r>
              <a:rPr lang="en-GB" dirty="0"/>
              <a:t>Choose any activity</a:t>
            </a:r>
          </a:p>
          <a:p>
            <a:r>
              <a:rPr lang="en-GB" dirty="0"/>
              <a:t>Work out how much you can do comfortably</a:t>
            </a:r>
          </a:p>
          <a:p>
            <a:r>
              <a:rPr lang="en-GB" dirty="0"/>
              <a:t>Set a plan to build up activity</a:t>
            </a:r>
          </a:p>
          <a:p>
            <a:r>
              <a:rPr lang="en-GB" dirty="0"/>
              <a:t>Expect to feel worse to begin with</a:t>
            </a:r>
          </a:p>
          <a:p>
            <a:r>
              <a:rPr lang="en-GB" dirty="0"/>
              <a:t>Don’t over do it on a good day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852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What are the challenges of graded 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How can I apply this in the real world if I tend to </a:t>
            </a:r>
            <a:r>
              <a:rPr lang="en-GB" sz="1200" b="1" dirty="0"/>
              <a:t>over do </a:t>
            </a:r>
            <a:r>
              <a:rPr lang="en-GB" sz="1200" dirty="0"/>
              <a:t>it?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Choose any 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Work out how much you can do comfortably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Stop yourself when you know you are pushing too hard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Learn to say no, delegate, prioritise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Don’t over do it on a good day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775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231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75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161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8BBCD-FA6F-42B6-8CCB-794866C2F7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2C53E9-D86B-4880-932B-3A08EBFD57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CDE0A-1E37-4A10-85EB-DC8F83DA9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101EE-C71C-40FB-A98F-8CB20F58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4498C-620F-4DC5-87C0-1A9B77A26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65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DD4FF-F72E-40A5-B222-4113E961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BA2ADC-20C9-46B0-9B3D-170FCD890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9A4FC-9997-4C51-9C24-086A939379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4F9AC-DF35-47B0-B5C1-33C267AA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CF91F-2AE0-400F-9CB6-E13841FA6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10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5CAC56-151B-4A44-B952-10689C831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49FD77-D902-43E8-ADD3-862EE95E7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5025C-68B9-4E23-BD67-34E34CF281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487BD-A57A-4741-808C-67D8B49D3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60F95-B25C-48A1-81EC-EC3D99159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29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AE78B-2F65-48DF-8926-4F21624F0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2DBE1-6AC0-43BF-BEC3-3C6B8826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93594-3FF0-4B96-B975-A7F5E1AABE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C5EC0-4073-4680-A721-0016C96C3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18785-23C1-4E93-B37B-C7F03D3C1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1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3CDED-F00B-4C60-979A-CFCD5AB58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22D5A-6897-436F-A328-A950A15FC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4208E-2CFE-45E2-BD13-248B15F79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B5851-C376-4F24-8AEC-2C88229A6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28D41-9E61-440F-9072-8A47E937D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83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6FCBB-7F17-479D-83B4-5B3CF365B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D1290-14BC-46BE-8E16-1939B810DF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471200-B291-48D9-9CB7-1989674A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F8A02-31AC-4775-BCD1-88F0E2D3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9FA71-73FF-47DE-8634-51D3D71F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C428CE-376C-4267-9E97-1BA471829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970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2F78E-B29C-48C9-821B-B564FDEF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6FC31-726A-4680-AC62-41596D6B8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BEF4D-1014-433A-BDB1-79CC295F6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020D99-46BD-440D-958D-0563F5E2B7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0BA1E2-C321-4B68-A629-75991D6964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DDA39B-B9AE-4BFC-A1E5-FF1E5BD3B9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13CA45-068D-482B-89BF-FABE51AC3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535756-F2B5-4CCE-B26B-C310DFEF8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3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4B374-E8B7-4241-8522-63B4A6F3B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C8F95B-4089-49F5-9E76-FABA6A5BAB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93CE3B-CED4-4AB9-A07A-974A660D9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88704-8E56-47DD-872D-7A198EBC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14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FE8488-A68A-462B-8A76-1EC59FFB2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539E5A-C3DC-4BBA-BF34-A672B98A6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DEF95-A2AE-4F73-A0BD-39623C3E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34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58BA2-BB2C-440D-9C46-A5EB6D15D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81C5B-F87A-4A60-87C8-98D08768C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6A51A6-A59B-41F2-8385-E5102103B2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AB645-98A7-4252-B2F2-BE7E07AF8E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7CCF7-7DA5-44A6-8E64-2321CB9E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1632C-E50C-4FA3-A052-3C2970F5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0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13C95-5BC9-41C8-B935-BD1B1D05E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8E9F26-0BF0-4CA1-AF81-7B0107DA49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5D66B0-DAD0-4635-8239-3C4160978A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70280-DF70-442E-9D2B-1990347209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18A358-B8E5-416C-8A7C-123D68D85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B45130-A911-4FB3-A855-1240ECA4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507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1" y="0"/>
            <a:ext cx="12192000" cy="77954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35"/>
          <a:stretch/>
        </p:blipFill>
        <p:spPr>
          <a:xfrm>
            <a:off x="116728" y="127245"/>
            <a:ext cx="758761" cy="8729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6" t="79310" r="17605"/>
          <a:stretch/>
        </p:blipFill>
        <p:spPr>
          <a:xfrm>
            <a:off x="950058" y="36919"/>
            <a:ext cx="1173816" cy="63038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2315185" y="471764"/>
            <a:ext cx="3780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www.roh.nhs.uk | @ROHNHSFT | 0121 685 4000 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702" y="64085"/>
            <a:ext cx="1294545" cy="57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04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dlgmh_FEAI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szsXjozezU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youtu.be/m40sbip1dB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5030" y="4586751"/>
            <a:ext cx="384092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</a:rPr>
              <a:t>Back to Life</a:t>
            </a:r>
          </a:p>
        </p:txBody>
      </p:sp>
      <p:sp>
        <p:nvSpPr>
          <p:cNvPr id="7" name="Rectangle 6"/>
          <p:cNvSpPr/>
          <p:nvPr/>
        </p:nvSpPr>
        <p:spPr>
          <a:xfrm>
            <a:off x="345030" y="5498840"/>
            <a:ext cx="84487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5D129"/>
                </a:solidFill>
              </a:rPr>
              <a:t>Session 2: </a:t>
            </a:r>
          </a:p>
          <a:p>
            <a:r>
              <a:rPr lang="en-GB" sz="2400" b="1" dirty="0">
                <a:solidFill>
                  <a:srgbClr val="C5D129"/>
                </a:solidFill>
              </a:rPr>
              <a:t>Combining Physical and Psychological Treatment for back pain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3"/>
          <a:stretch/>
        </p:blipFill>
        <p:spPr>
          <a:xfrm>
            <a:off x="715547" y="1848972"/>
            <a:ext cx="2338480" cy="2678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996" y="213452"/>
            <a:ext cx="2183006" cy="9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99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Graded activity – the key to recovery for over doers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6" y="1778249"/>
            <a:ext cx="119602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F7C3F5-2632-4463-869E-22F57ECD1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224" y="2246716"/>
            <a:ext cx="6249755" cy="416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05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Motion is lotion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6" y="1778249"/>
            <a:ext cx="119602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5 exercises to help you recover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71054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Sit to stand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E300FA-C331-4930-BA00-F7003F8105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81" y="2182367"/>
            <a:ext cx="9873589" cy="395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852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Forward bending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C4478A-6D95-4795-9BAC-533196432D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128" y="1859715"/>
            <a:ext cx="9800330" cy="470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811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The CAT stretch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C2E64A-3D5A-430B-9E2A-23105FFB8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57" y="2541062"/>
            <a:ext cx="11553938" cy="329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29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Knee rolling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D5BF93-80CC-4944-B8A3-03F0F54906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33" y="2535936"/>
            <a:ext cx="11674251" cy="339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72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Bending and lifting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1D352-533C-4F1B-8D60-E3BAB20A19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6" y="1611202"/>
            <a:ext cx="5286200" cy="34507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652993-8064-4B35-B517-930CAD5197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256" y="1740109"/>
            <a:ext cx="5464629" cy="332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274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Goal setting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CB5460-7366-47AB-9E0C-407E48728B5A}"/>
              </a:ext>
            </a:extLst>
          </p:cNvPr>
          <p:cNvSpPr txBox="1"/>
          <p:nvPr/>
        </p:nvSpPr>
        <p:spPr>
          <a:xfrm>
            <a:off x="4570677" y="4726228"/>
            <a:ext cx="305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https://youtu.be/gdlgmh_FEAI</a:t>
            </a:r>
            <a:endParaRPr lang="en-GB" dirty="0"/>
          </a:p>
        </p:txBody>
      </p:sp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95425E73-B4D2-43FC-AF94-93FA763B3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8054" y="1611202"/>
            <a:ext cx="5195887" cy="295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328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928CB7A-F0EA-424A-868F-7B150404A6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37" y="2302329"/>
            <a:ext cx="10878926" cy="225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150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Time to relax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10E57C-A55A-48AA-8F08-D1E7B0F51088}"/>
              </a:ext>
            </a:extLst>
          </p:cNvPr>
          <p:cNvSpPr/>
          <p:nvPr/>
        </p:nvSpPr>
        <p:spPr>
          <a:xfrm>
            <a:off x="3048000" y="505075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dirty="0">
                <a:hlinkClick r:id="rId3"/>
              </a:rPr>
              <a:t>https://youtu.be/lszsXjozezU</a:t>
            </a:r>
            <a:endParaRPr lang="en-GB" dirty="0"/>
          </a:p>
        </p:txBody>
      </p:sp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0C179A6F-7D75-482F-8804-DE44C8B205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2576" y="1781629"/>
            <a:ext cx="5196568" cy="296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0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Review of last week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6" y="177824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Understanding pain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Myths and misconceptions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Relaxation practice</a:t>
            </a:r>
          </a:p>
        </p:txBody>
      </p:sp>
    </p:spTree>
    <p:extLst>
      <p:ext uri="{BB962C8B-B14F-4D97-AF65-F5344CB8AC3E}">
        <p14:creationId xmlns:p14="http://schemas.microsoft.com/office/powerpoint/2010/main" val="1869495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Summary </a:t>
            </a:r>
            <a:r>
              <a:rPr lang="en-GB" sz="3200" b="1">
                <a:solidFill>
                  <a:srgbClr val="09747D"/>
                </a:solidFill>
              </a:rPr>
              <a:t>of session </a:t>
            </a:r>
            <a:endParaRPr lang="en-GB" sz="3200" b="1" dirty="0">
              <a:solidFill>
                <a:srgbClr val="0974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369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Personal time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6" y="1778249"/>
            <a:ext cx="11960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Individual phone call to discuss session</a:t>
            </a:r>
          </a:p>
        </p:txBody>
      </p:sp>
    </p:spTree>
    <p:extLst>
      <p:ext uri="{BB962C8B-B14F-4D97-AF65-F5344CB8AC3E}">
        <p14:creationId xmlns:p14="http://schemas.microsoft.com/office/powerpoint/2010/main" val="2392793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3"/>
          <a:stretch/>
        </p:blipFill>
        <p:spPr>
          <a:xfrm>
            <a:off x="10313505" y="4878421"/>
            <a:ext cx="1443993" cy="16538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337" y="5278321"/>
            <a:ext cx="2183006" cy="9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67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Introducing today’s session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6" y="1778249"/>
            <a:ext cx="119602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How managing activity levels can help you recover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Understanding avoidance and overdoing it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What does exercise and relaxation do to the body?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Setting goals for recovery</a:t>
            </a:r>
          </a:p>
        </p:txBody>
      </p:sp>
    </p:spTree>
    <p:extLst>
      <p:ext uri="{BB962C8B-B14F-4D97-AF65-F5344CB8AC3E}">
        <p14:creationId xmlns:p14="http://schemas.microsoft.com/office/powerpoint/2010/main" val="2256737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Activity management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481F54-5386-4CBB-8BB8-4849510F4D3B}"/>
              </a:ext>
            </a:extLst>
          </p:cNvPr>
          <p:cNvSpPr/>
          <p:nvPr/>
        </p:nvSpPr>
        <p:spPr>
          <a:xfrm>
            <a:off x="4544742" y="4814538"/>
            <a:ext cx="3102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https://youtu.be/m40sbip1dBc</a:t>
            </a:r>
            <a:endParaRPr lang="en-GB" dirty="0"/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DB9C71C6-A699-4B37-9F27-8FC167BCD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6713" y="1805358"/>
            <a:ext cx="4958574" cy="281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584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Thinking differently about activity – the over doer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6" y="1778249"/>
            <a:ext cx="119602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6F7B23-E2C9-493A-9762-4A45E73004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394" y="2034323"/>
            <a:ext cx="7358925" cy="447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114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EA82FE9-3C23-4962-9208-D76E95150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876" y="1306286"/>
            <a:ext cx="8513551" cy="537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503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Thinking differently about activity – the avoider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6" y="1778249"/>
            <a:ext cx="119602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CED197-763C-4551-BCDF-C66C8491E3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614" y="1821791"/>
            <a:ext cx="8812185" cy="471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743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921155-82AA-4E05-979E-F4FA94262F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752" y="1208314"/>
            <a:ext cx="7230675" cy="502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330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Graded activity – the key to recovery for avoiders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6" y="1778249"/>
            <a:ext cx="119602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6E2760-3A18-47E9-9B60-B3BFD45FBC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170" y="1973797"/>
            <a:ext cx="8000078" cy="4372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57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712</Words>
  <Application>Microsoft Office PowerPoint</Application>
  <PresentationFormat>Widescreen</PresentationFormat>
  <Paragraphs>116</Paragraphs>
  <Slides>22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to Life</dc:title>
  <dc:creator>Rogers, David</dc:creator>
  <cp:lastModifiedBy>Law, Pete</cp:lastModifiedBy>
  <cp:revision>30</cp:revision>
  <dcterms:created xsi:type="dcterms:W3CDTF">2020-05-20T09:43:37Z</dcterms:created>
  <dcterms:modified xsi:type="dcterms:W3CDTF">2020-07-16T13:31:33Z</dcterms:modified>
</cp:coreProperties>
</file>