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7" r:id="rId4"/>
    <p:sldId id="269" r:id="rId5"/>
    <p:sldId id="270" r:id="rId6"/>
    <p:sldId id="280" r:id="rId7"/>
    <p:sldId id="281" r:id="rId8"/>
    <p:sldId id="282" r:id="rId9"/>
    <p:sldId id="283" r:id="rId10"/>
    <p:sldId id="284" r:id="rId11"/>
    <p:sldId id="275" r:id="rId12"/>
    <p:sldId id="279" r:id="rId13"/>
    <p:sldId id="277" r:id="rId14"/>
    <p:sldId id="265" r:id="rId15"/>
    <p:sldId id="274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D129"/>
    <a:srgbClr val="0974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06" autoAdjust="0"/>
    <p:restoredTop sz="83509" autoAdjust="0"/>
  </p:normalViewPr>
  <p:slideViewPr>
    <p:cSldViewPr snapToGrid="0">
      <p:cViewPr varScale="1">
        <p:scale>
          <a:sx n="105" d="100"/>
          <a:sy n="105" d="100"/>
        </p:scale>
        <p:origin x="522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491A8-4DEA-4D17-BA09-8915628FE7E9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9AE32-A4C1-44C9-9A2B-8C2486F793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971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Don’t offer feedback option – this is an education session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49AE32-A4C1-44C9-9A2B-8C2486F793C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562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Facilitate a discussion around the concept of safe exercise – explore unhelpful </a:t>
            </a:r>
            <a:r>
              <a:rPr lang="en-GB" dirty="0" err="1"/>
              <a:t>beleifs</a:t>
            </a:r>
            <a:r>
              <a:rPr lang="en-GB" dirty="0"/>
              <a:t>, fear avoidance, low self efficacy</a:t>
            </a:r>
          </a:p>
          <a:p>
            <a:r>
              <a:rPr lang="en-GB" dirty="0"/>
              <a:t>Introduce the role that aerobic activity can play in their recovery – free movement, strengthening dormant pathways, muscles, cardiovascular fitness, benefits to </a:t>
            </a:r>
            <a:r>
              <a:rPr lang="en-GB" dirty="0" err="1"/>
              <a:t>toher</a:t>
            </a:r>
            <a:r>
              <a:rPr lang="en-GB" dirty="0"/>
              <a:t> health complaints</a:t>
            </a:r>
          </a:p>
          <a:p>
            <a:r>
              <a:rPr lang="en-GB" dirty="0"/>
              <a:t>The role that strength training can play – increased stamina, increased function, reduced fear</a:t>
            </a:r>
          </a:p>
          <a:p>
            <a:r>
              <a:rPr lang="en-GB" dirty="0"/>
              <a:t>Reflect on stretches, the evidence behind the value of yoga</a:t>
            </a:r>
          </a:p>
          <a:p>
            <a:r>
              <a:rPr lang="en-GB" dirty="0"/>
              <a:t>Set some targets for patients in relation to aerobic activity for the next 5 weeks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9AE32-A4C1-44C9-9A2B-8C2486F793C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3599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Individual phone call to discuss session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36C62E-E322-482B-B53E-B2133BC2C83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147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Relate goal setting to the activity management talk</a:t>
            </a:r>
          </a:p>
          <a:p>
            <a:r>
              <a:rPr lang="en-GB" dirty="0"/>
              <a:t>Review how avoidance or boom/bust behaviour is unlikely to assist you in achieving your goals</a:t>
            </a:r>
          </a:p>
          <a:p>
            <a:r>
              <a:rPr lang="en-GB" dirty="0"/>
              <a:t>Focus on ensuring goals are rewarding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Sharing goals with team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How will you plan to achieve your goal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Problem solving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Should we do this as a small group exercise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9AE32-A4C1-44C9-9A2B-8C2486F793C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568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275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161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079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526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5583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discussion around benefits of exercise</a:t>
            </a:r>
          </a:p>
          <a:p>
            <a:endParaRPr lang="en-GB" dirty="0"/>
          </a:p>
          <a:p>
            <a:r>
              <a:rPr lang="en-GB" dirty="0"/>
              <a:t>Myth-busting – are there any do’s and don’t with exercise</a:t>
            </a:r>
          </a:p>
          <a:p>
            <a:r>
              <a:rPr lang="en-GB" dirty="0"/>
              <a:t>Is exercise safe?</a:t>
            </a:r>
          </a:p>
          <a:p>
            <a:r>
              <a:rPr lang="en-GB" dirty="0"/>
              <a:t>Aerobic activity – walking, cycling, swimming</a:t>
            </a:r>
          </a:p>
          <a:p>
            <a:r>
              <a:rPr lang="en-GB" dirty="0"/>
              <a:t>Strength training – what can I do?</a:t>
            </a:r>
          </a:p>
          <a:p>
            <a:r>
              <a:rPr lang="en-GB" dirty="0"/>
              <a:t>Stretching - where do I start?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Complete a 20 minute aerobic exercise such as walking 3 times per week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9AE32-A4C1-44C9-9A2B-8C2486F793C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532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Facilitate a discussion around the concept of safe exercise – explore unhelpful </a:t>
            </a:r>
            <a:r>
              <a:rPr lang="en-GB" dirty="0" err="1"/>
              <a:t>beleifs</a:t>
            </a:r>
            <a:r>
              <a:rPr lang="en-GB" dirty="0"/>
              <a:t>, fear avoidance, low self efficacy</a:t>
            </a:r>
          </a:p>
          <a:p>
            <a:r>
              <a:rPr lang="en-GB" dirty="0"/>
              <a:t>Introduce the role that aerobic activity can play in their recovery – free movement, strengthening dormant pathways, muscles, cardiovascular fitness, benefits to </a:t>
            </a:r>
            <a:r>
              <a:rPr lang="en-GB" dirty="0" err="1"/>
              <a:t>toher</a:t>
            </a:r>
            <a:r>
              <a:rPr lang="en-GB" dirty="0"/>
              <a:t> health complaints</a:t>
            </a:r>
          </a:p>
          <a:p>
            <a:r>
              <a:rPr lang="en-GB" dirty="0"/>
              <a:t>The role that strength training can play – increased stamina, increased function, reduced fear</a:t>
            </a:r>
          </a:p>
          <a:p>
            <a:r>
              <a:rPr lang="en-GB" dirty="0"/>
              <a:t>Reflect on stretches, the evidence behind the value of yoga</a:t>
            </a:r>
          </a:p>
          <a:p>
            <a:r>
              <a:rPr lang="en-GB" dirty="0"/>
              <a:t>Set some targets for patients in relation to aerobic activity for the next 5 weeks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9AE32-A4C1-44C9-9A2B-8C2486F793C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800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8BBCD-FA6F-42B6-8CCB-794866C2F7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2C53E9-D86B-4880-932B-3A08EBFD57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CDE0A-1E37-4A10-85EB-DC8F83DA91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101EE-C71C-40FB-A98F-8CB20F585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4498C-620F-4DC5-87C0-1A9B77A26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65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DD4FF-F72E-40A5-B222-4113E961A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BA2ADC-20C9-46B0-9B3D-170FCD8903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69A4FC-9997-4C51-9C24-086A939379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34F9AC-DF35-47B0-B5C1-33C267AA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CF91F-2AE0-400F-9CB6-E13841FA6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310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5CAC56-151B-4A44-B952-10689C8319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49FD77-D902-43E8-ADD3-862EE95E7B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5025C-68B9-4E23-BD67-34E34CF281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2487BD-A57A-4741-808C-67D8B49D3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160F95-B25C-48A1-81EC-EC3D99159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294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AE78B-2F65-48DF-8926-4F21624F0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02DBE1-6AC0-43BF-BEC3-3C6B88263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93594-3FF0-4B96-B975-A7F5E1AABE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3C5EC0-4073-4680-A721-0016C96C3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18785-23C1-4E93-B37B-C7F03D3C1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15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3CDED-F00B-4C60-979A-CFCD5AB58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22D5A-6897-436F-A328-A950A15FC9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14208E-2CFE-45E2-BD13-248B15F79F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6B5851-C376-4F24-8AEC-2C88229A6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28D41-9E61-440F-9072-8A47E937D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832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6FCBB-7F17-479D-83B4-5B3CF365B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D1290-14BC-46BE-8E16-1939B810DF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471200-B291-48D9-9CB7-1989674A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F8A02-31AC-4775-BCD1-88F0E2D3C6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E9FA71-73FF-47DE-8634-51D3D71F9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C428CE-376C-4267-9E97-1BA471829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970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2F78E-B29C-48C9-821B-B564FDEFD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46FC31-726A-4680-AC62-41596D6B8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FBEF4D-1014-433A-BDB1-79CC295F60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020D99-46BD-440D-958D-0563F5E2B7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0BA1E2-C321-4B68-A629-75991D6964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DDA39B-B9AE-4BFC-A1E5-FF1E5BD3B9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13CA45-068D-482B-89BF-FABE51AC3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535756-F2B5-4CCE-B26B-C310DFEF8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63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4B374-E8B7-4241-8522-63B4A6F3B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C8F95B-4089-49F5-9E76-FABA6A5BAB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93CE3B-CED4-4AB9-A07A-974A660D9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B88704-8E56-47DD-872D-7A198EBC5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142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FE8488-A68A-462B-8A76-1EC59FFB2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539E5A-C3DC-4BBA-BF34-A672B98A6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EDEF95-A2AE-4F73-A0BD-39623C3ED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347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58BA2-BB2C-440D-9C46-A5EB6D15D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281C5B-F87A-4A60-87C8-98D08768C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6A51A6-A59B-41F2-8385-E5102103B2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EAB645-98A7-4252-B2F2-BE7E07AF8E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7CCF7-7DA5-44A6-8E64-2321CB9E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71632C-E50C-4FA3-A052-3C2970F5F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04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13C95-5BC9-41C8-B935-BD1B1D05E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8E9F26-0BF0-4CA1-AF81-7B0107DA49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5D66B0-DAD0-4635-8239-3C4160978A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470280-DF70-442E-9D2B-1990347209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18A358-B8E5-416C-8A7C-123D68D85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B45130-A911-4FB3-A855-1240ECA43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507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1" y="0"/>
            <a:ext cx="12192000" cy="77954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35"/>
          <a:stretch/>
        </p:blipFill>
        <p:spPr>
          <a:xfrm>
            <a:off x="116728" y="127245"/>
            <a:ext cx="758761" cy="8729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86" t="79310" r="17605"/>
          <a:stretch/>
        </p:blipFill>
        <p:spPr>
          <a:xfrm>
            <a:off x="950058" y="36919"/>
            <a:ext cx="1173816" cy="630382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2315185" y="471764"/>
            <a:ext cx="3780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www.roh.nhs.uk | @ROHNHSFT | 0121 685 4000 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7702" y="64085"/>
            <a:ext cx="1294545" cy="57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804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xvuSBwf1mI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BXSsTFY0y5U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Xlsq8jEFm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youtu.be/MI1myFQPdCE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45030" y="4586751"/>
            <a:ext cx="384092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</a:rPr>
              <a:t>Back to Life</a:t>
            </a:r>
          </a:p>
        </p:txBody>
      </p:sp>
      <p:sp>
        <p:nvSpPr>
          <p:cNvPr id="7" name="Rectangle 6"/>
          <p:cNvSpPr/>
          <p:nvPr/>
        </p:nvSpPr>
        <p:spPr>
          <a:xfrm>
            <a:off x="345030" y="5498840"/>
            <a:ext cx="84487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C5D129"/>
                </a:solidFill>
              </a:rPr>
              <a:t>Session 3: </a:t>
            </a:r>
          </a:p>
          <a:p>
            <a:r>
              <a:rPr lang="en-GB" sz="2400" b="1" dirty="0">
                <a:solidFill>
                  <a:srgbClr val="C5D129"/>
                </a:solidFill>
              </a:rPr>
              <a:t>Combining Physical and Psychological Treatment for back pain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93"/>
          <a:stretch/>
        </p:blipFill>
        <p:spPr>
          <a:xfrm>
            <a:off x="715547" y="1848972"/>
            <a:ext cx="2338480" cy="26783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996" y="213452"/>
            <a:ext cx="2183006" cy="9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299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Bending and lifting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1D352-533C-4F1B-8D60-E3BAB20A19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6" y="1611202"/>
            <a:ext cx="5286200" cy="34507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652993-8064-4B35-B517-930CAD5197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256" y="1740109"/>
            <a:ext cx="5464629" cy="332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274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9747D"/>
                </a:solidFill>
              </a:rPr>
              <a:t>What does exercise do to the body?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22BA39-36AB-4E59-AD4C-272581BB55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6744" y="2081902"/>
            <a:ext cx="5078511" cy="28650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AA976EE-BBC5-438F-BAEE-3E2AB50C0FF9}"/>
              </a:ext>
            </a:extLst>
          </p:cNvPr>
          <p:cNvSpPr/>
          <p:nvPr/>
        </p:nvSpPr>
        <p:spPr>
          <a:xfrm>
            <a:off x="4547594" y="5044124"/>
            <a:ext cx="3096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4"/>
              </a:rPr>
              <a:t>https://youtu.be/xvuSBwf1mIg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86597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How does relaxation help back pain?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5" y="1800016"/>
            <a:ext cx="118434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Video link here Pete –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518471-37C7-4667-8EC6-3E6811834B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730" y="1611202"/>
            <a:ext cx="5807947" cy="524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036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Time to relax</a:t>
            </a:r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5AA6E752-4518-45DE-AB53-8F85A9777A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3573" y="1767905"/>
            <a:ext cx="4914573" cy="279746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3D929DF-CF5F-4DB3-BD6F-2D470FA1FBDF}"/>
              </a:ext>
            </a:extLst>
          </p:cNvPr>
          <p:cNvSpPr/>
          <p:nvPr/>
        </p:nvSpPr>
        <p:spPr>
          <a:xfrm>
            <a:off x="4553141" y="4722076"/>
            <a:ext cx="3085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https://youtu.be/BXSsTFY0y5U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0698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9747D"/>
                </a:solidFill>
              </a:rPr>
              <a:t>Summary </a:t>
            </a:r>
            <a:r>
              <a:rPr lang="en-GB" sz="3200" b="1">
                <a:solidFill>
                  <a:srgbClr val="09747D"/>
                </a:solidFill>
              </a:rPr>
              <a:t>of session </a:t>
            </a:r>
            <a:endParaRPr lang="en-GB" sz="3200" b="1" dirty="0">
              <a:solidFill>
                <a:srgbClr val="0974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436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Personal time</a:t>
            </a:r>
          </a:p>
        </p:txBody>
      </p:sp>
    </p:spTree>
    <p:extLst>
      <p:ext uri="{BB962C8B-B14F-4D97-AF65-F5344CB8AC3E}">
        <p14:creationId xmlns:p14="http://schemas.microsoft.com/office/powerpoint/2010/main" val="29240607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93"/>
          <a:stretch/>
        </p:blipFill>
        <p:spPr>
          <a:xfrm>
            <a:off x="10313505" y="4878421"/>
            <a:ext cx="1443993" cy="16538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337" y="5278321"/>
            <a:ext cx="2183006" cy="9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867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9747D"/>
                </a:solidFill>
              </a:rPr>
              <a:t>Review of last week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6" y="1778249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Activity management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Graded activity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Finding a baseline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Goal setting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69495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Getting the best out of medication</a:t>
            </a:r>
          </a:p>
        </p:txBody>
      </p:sp>
      <p:pic>
        <p:nvPicPr>
          <p:cNvPr id="2" name="Picture 1">
            <a:hlinkClick r:id="rId3"/>
            <a:extLst>
              <a:ext uri="{FF2B5EF4-FFF2-40B4-BE49-F238E27FC236}">
                <a16:creationId xmlns:a16="http://schemas.microsoft.com/office/drawing/2014/main" id="{AB7BB034-9F72-4FE7-976F-CA4D46AD66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7007" y="2157621"/>
            <a:ext cx="4468777" cy="254275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C117DD4-0BCC-4630-BB0F-C396BDE78570}"/>
              </a:ext>
            </a:extLst>
          </p:cNvPr>
          <p:cNvSpPr/>
          <p:nvPr/>
        </p:nvSpPr>
        <p:spPr>
          <a:xfrm>
            <a:off x="1918189" y="4867426"/>
            <a:ext cx="3046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https://youtu.be/Xlsq8jEFmUk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42C9D8A-FE11-440C-9E33-1970C4360C07}"/>
              </a:ext>
            </a:extLst>
          </p:cNvPr>
          <p:cNvSpPr/>
          <p:nvPr/>
        </p:nvSpPr>
        <p:spPr>
          <a:xfrm>
            <a:off x="7309795" y="4867426"/>
            <a:ext cx="3223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5"/>
              </a:rPr>
              <a:t>https://youtu.be/MI1myFQPdCE</a:t>
            </a:r>
            <a:endParaRPr lang="en-GB" dirty="0"/>
          </a:p>
        </p:txBody>
      </p:sp>
      <p:pic>
        <p:nvPicPr>
          <p:cNvPr id="7" name="Picture 6">
            <a:hlinkClick r:id="rId5"/>
            <a:extLst>
              <a:ext uri="{FF2B5EF4-FFF2-40B4-BE49-F238E27FC236}">
                <a16:creationId xmlns:a16="http://schemas.microsoft.com/office/drawing/2014/main" id="{85B55FD0-EED6-4854-B297-A5BD061201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79698" y="2157620"/>
            <a:ext cx="4481916" cy="2542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170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9747D"/>
                </a:solidFill>
              </a:rPr>
              <a:t>Group exercise – goal setting </a:t>
            </a:r>
          </a:p>
        </p:txBody>
      </p:sp>
    </p:spTree>
    <p:extLst>
      <p:ext uri="{BB962C8B-B14F-4D97-AF65-F5344CB8AC3E}">
        <p14:creationId xmlns:p14="http://schemas.microsoft.com/office/powerpoint/2010/main" val="2463361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Motion is lotion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89125" y="1800016"/>
            <a:ext cx="1184346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Five more exercises to help you recover: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65258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Sit to stand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E300FA-C331-4930-BA00-F7003F8105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81" y="2182367"/>
            <a:ext cx="9873589" cy="395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852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Forward bending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C4478A-6D95-4795-9BAC-533196432D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128" y="1859715"/>
            <a:ext cx="9800330" cy="470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811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The CAT stretch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C2E64A-3D5A-430B-9E2A-23105FFB8C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57" y="2541062"/>
            <a:ext cx="11553938" cy="329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529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Knee rolling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D5BF93-80CC-4944-B8A3-03F0F54906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33" y="2535936"/>
            <a:ext cx="11674251" cy="339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472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631</Words>
  <Application>Microsoft Office PowerPoint</Application>
  <PresentationFormat>Widescreen</PresentationFormat>
  <Paragraphs>85</Paragraphs>
  <Slides>16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 to Life</dc:title>
  <dc:creator>Rogers, David</dc:creator>
  <cp:lastModifiedBy>Law, Pete</cp:lastModifiedBy>
  <cp:revision>25</cp:revision>
  <dcterms:created xsi:type="dcterms:W3CDTF">2020-05-20T09:43:37Z</dcterms:created>
  <dcterms:modified xsi:type="dcterms:W3CDTF">2020-07-20T13:30:03Z</dcterms:modified>
</cp:coreProperties>
</file>