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653" r:id="rId4"/>
    <p:sldId id="881" r:id="rId5"/>
    <p:sldId id="885" r:id="rId6"/>
    <p:sldId id="884" r:id="rId7"/>
    <p:sldId id="268" r:id="rId8"/>
    <p:sldId id="269" r:id="rId9"/>
    <p:sldId id="282" r:id="rId10"/>
    <p:sldId id="284" r:id="rId11"/>
    <p:sldId id="886" r:id="rId12"/>
    <p:sldId id="277" r:id="rId13"/>
    <p:sldId id="285" r:id="rId14"/>
    <p:sldId id="270" r:id="rId15"/>
    <p:sldId id="271" r:id="rId16"/>
    <p:sldId id="887" r:id="rId17"/>
    <p:sldId id="265" r:id="rId18"/>
    <p:sldId id="273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129"/>
    <a:srgbClr val="097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6" autoAdjust="0"/>
    <p:restoredTop sz="96921" autoAdjust="0"/>
  </p:normalViewPr>
  <p:slideViewPr>
    <p:cSldViewPr snapToGrid="0">
      <p:cViewPr varScale="1">
        <p:scale>
          <a:sx n="115" d="100"/>
          <a:sy n="115" d="100"/>
        </p:scale>
        <p:origin x="132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B6D8-11C9-493E-B3CB-4F383BF81B1F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18B1-56A5-4626-AC88-F5EE5B9DA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6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321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75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959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9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Understanding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Activity management – learning to say 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Finding a baseline and graded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Getting the best out of medication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Improving your sleep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Managing flare-ups effectively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86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pairs – what is going well, what are you struggling with, how are you progressing?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Are you finding time to focus on your goals?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Are there any obstacles to you achieving your goals?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47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Facilitate a discussion around the concept of safe exercise – explore unhelpful </a:t>
            </a:r>
            <a:r>
              <a:rPr lang="en-GB" dirty="0" err="1"/>
              <a:t>beleifs</a:t>
            </a:r>
            <a:r>
              <a:rPr lang="en-GB" dirty="0"/>
              <a:t>, fear avoidance, low self efficacy</a:t>
            </a:r>
          </a:p>
          <a:p>
            <a:r>
              <a:rPr lang="en-GB" dirty="0"/>
              <a:t>Introduce the role that aerobic activity can play in their recovery – free movement, strengthening dormant pathways, muscles, cardiovascular fitness, benefits to </a:t>
            </a:r>
            <a:r>
              <a:rPr lang="en-GB" dirty="0" err="1"/>
              <a:t>toher</a:t>
            </a:r>
            <a:r>
              <a:rPr lang="en-GB" dirty="0"/>
              <a:t> health complaints</a:t>
            </a:r>
          </a:p>
          <a:p>
            <a:r>
              <a:rPr lang="en-GB" dirty="0"/>
              <a:t>The role that strength training can play – increased stamina, increased function, reduced fear</a:t>
            </a:r>
          </a:p>
          <a:p>
            <a:r>
              <a:rPr lang="en-GB" dirty="0"/>
              <a:t>Reflect on stretches, the evidence behind the value of yoga</a:t>
            </a:r>
          </a:p>
          <a:p>
            <a:r>
              <a:rPr lang="en-GB" dirty="0"/>
              <a:t>Set some targets for patients in relation to aerobic activity for the next 5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359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phone call to discuss session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474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792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9pPr>
          </a:lstStyle>
          <a:p>
            <a:fld id="{01E1FA46-40F2-5E4F-8D13-25C768E9D93F}" type="slidenum">
              <a:rPr lang="en-GB" sz="1200">
                <a:latin typeface="Times" charset="0"/>
              </a:rPr>
              <a:pPr/>
              <a:t>3</a:t>
            </a:fld>
            <a:endParaRPr lang="en-GB" sz="1200">
              <a:latin typeface="Times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179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9pPr>
          </a:lstStyle>
          <a:p>
            <a:fld id="{01E1FA46-40F2-5E4F-8D13-25C768E9D93F}" type="slidenum">
              <a:rPr lang="en-GB" sz="1200">
                <a:latin typeface="Times" charset="0"/>
              </a:rPr>
              <a:pPr/>
              <a:t>4</a:t>
            </a:fld>
            <a:endParaRPr lang="en-GB" sz="1200">
              <a:latin typeface="Times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964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9pPr>
          </a:lstStyle>
          <a:p>
            <a:fld id="{01E1FA46-40F2-5E4F-8D13-25C768E9D93F}" type="slidenum">
              <a:rPr lang="en-GB" sz="1200">
                <a:latin typeface="Times" charset="0"/>
              </a:rPr>
              <a:pPr/>
              <a:t>5</a:t>
            </a:fld>
            <a:endParaRPr lang="en-GB" sz="1200">
              <a:latin typeface="Times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6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entury Schoolbook" charset="0"/>
                <a:ea typeface="ヒラギノ角ゴ Pro W3" charset="0"/>
                <a:cs typeface="ヒラギノ角ゴ Pro W3" charset="0"/>
              </a:defRPr>
            </a:lvl9pPr>
          </a:lstStyle>
          <a:p>
            <a:fld id="{01E1FA46-40F2-5E4F-8D13-25C768E9D93F}" type="slidenum">
              <a:rPr lang="en-GB" sz="1200">
                <a:latin typeface="Times" charset="0"/>
              </a:rPr>
              <a:pPr/>
              <a:t>6</a:t>
            </a:fld>
            <a:endParaRPr lang="en-GB" sz="1200">
              <a:latin typeface="Times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607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Remember persistent pain can be influenced by many different things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Negative life events, external pressures, overload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Spend a few moments drawing your own bath-tub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Consider what things specific to your own life may be contributing to ongoing pain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85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68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486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BCD-FA6F-42B6-8CCB-794866C2F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C53E9-D86B-4880-932B-3A08EBFD5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CDE0A-1E37-4A10-85EB-DC8F83DA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01EE-C71C-40FB-A98F-8CB20F5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4498C-620F-4DC5-87C0-1A9B77A2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D4FF-F72E-40A5-B222-4113E961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A2ADC-20C9-46B0-9B3D-170FCD89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A4FC-9997-4C51-9C24-086A9393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4F9AC-DF35-47B0-B5C1-33C267AA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CF91F-2AE0-400F-9CB6-E13841FA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1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5CAC56-151B-4A44-B952-10689C83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9FD77-D902-43E8-ADD3-862EE95E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5025C-68B9-4E23-BD67-34E34CF2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7BD-A57A-4741-808C-67D8B49D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0F95-B25C-48A1-81EC-EC3D99159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78B-2F65-48DF-8926-4F21624F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DBE1-6AC0-43BF-BEC3-3C6B8826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3594-3FF0-4B96-B975-A7F5E1AA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5EC0-4073-4680-A721-0016C96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18785-23C1-4E93-B37B-C7F03D3C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3CDED-F00B-4C60-979A-CFCD5AB5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22D5A-6897-436F-A328-A950A15FC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208E-2CFE-45E2-BD13-248B15F7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5851-C376-4F24-8AEC-2C88229A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8D41-9E61-440F-9072-8A47E937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3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FCBB-7F17-479D-83B4-5B3CF365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D1290-14BC-46BE-8E16-1939B810D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71200-B291-48D9-9CB7-1989674A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8A02-31AC-4775-BCD1-88F0E2D3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9FA71-73FF-47DE-8634-51D3D71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428CE-376C-4267-9E97-1BA47182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F78E-B29C-48C9-821B-B564FDE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FC31-726A-4680-AC62-41596D6B8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BEF4D-1014-433A-BDB1-79CC295F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20D99-46BD-440D-958D-0563F5E2B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BA1E2-C321-4B68-A629-75991D696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DA39B-B9AE-4BFC-A1E5-FF1E5BD3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13CA45-068D-482B-89BF-FABE51AC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35756-F2B5-4CCE-B26B-C310DFE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B374-E8B7-4241-8522-63B4A6F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8F95B-4089-49F5-9E76-FABA6A5B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3CE3B-CED4-4AB9-A07A-974A660D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88704-8E56-47DD-872D-7A198EBC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E8488-A68A-462B-8A76-1EC59FFB2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39E5A-C3DC-4BBA-BF34-A672B98A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EF95-A2AE-4F73-A0BD-39623C3E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BA2-BB2C-440D-9C46-A5EB6D1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1C5B-F87A-4A60-87C8-98D08768C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A51A6-A59B-41F2-8385-E5102103B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B645-98A7-4252-B2F2-BE7E07AF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7CCF7-7DA5-44A6-8E64-2321CB9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632C-E50C-4FA3-A052-3C2970F5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3C95-5BC9-41C8-B935-BD1B1D05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E9F26-0BF0-4CA1-AF81-7B0107DA4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D66B0-DAD0-4635-8239-3C4160978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0280-DF70-442E-9D2B-19903472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8A358-B8E5-416C-8A7C-123D68D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45130-A911-4FB3-A855-1240ECA4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0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0"/>
            <a:ext cx="12192000" cy="7795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35"/>
          <a:stretch/>
        </p:blipFill>
        <p:spPr>
          <a:xfrm>
            <a:off x="116728" y="127245"/>
            <a:ext cx="758761" cy="872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79310" r="17605"/>
          <a:stretch/>
        </p:blipFill>
        <p:spPr>
          <a:xfrm>
            <a:off x="950058" y="36919"/>
            <a:ext cx="1173816" cy="6303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315185" y="471764"/>
            <a:ext cx="37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www.roh.nhs.uk | @ROHNHSFT | 0121 685 4000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02" y="64085"/>
            <a:ext cx="1294545" cy="5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XSsTFY0y5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NMuydZmzI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5030" y="4586751"/>
            <a:ext cx="3840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Back to Life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030" y="5498840"/>
            <a:ext cx="84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C5D129"/>
                </a:solidFill>
              </a:rPr>
              <a:t>Session 5: </a:t>
            </a:r>
            <a:endParaRPr lang="en-GB" sz="2400" b="1" dirty="0">
              <a:solidFill>
                <a:srgbClr val="C5D129"/>
              </a:solidFill>
            </a:endParaRPr>
          </a:p>
          <a:p>
            <a:r>
              <a:rPr lang="en-GB" sz="2400" b="1" dirty="0">
                <a:solidFill>
                  <a:srgbClr val="C5D129"/>
                </a:solidFill>
              </a:rPr>
              <a:t>Combining Physical and Psychological Treatment for back pain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715547" y="1848972"/>
            <a:ext cx="2338480" cy="2678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96" y="213452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Bending and lifting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D352-533C-4F1B-8D60-E3BAB20A1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6" y="1611202"/>
            <a:ext cx="5286200" cy="3450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52993-8064-4B35-B517-930CAD519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6" y="1740109"/>
            <a:ext cx="5464629" cy="33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Sit to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81259-99A0-42AF-9240-70A77C307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35" y="2182367"/>
            <a:ext cx="9612842" cy="38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2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Deep squat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6644F8-0A23-40E2-A6B3-389B4EC0A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133" y="1994916"/>
            <a:ext cx="8360718" cy="40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64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The CAT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2E64A-3D5A-430B-9E2A-23105FFB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2541062"/>
            <a:ext cx="11553938" cy="32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9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Reviewing the journey so far</a:t>
            </a:r>
          </a:p>
        </p:txBody>
      </p:sp>
    </p:spTree>
    <p:extLst>
      <p:ext uri="{BB962C8B-B14F-4D97-AF65-F5344CB8AC3E}">
        <p14:creationId xmlns:p14="http://schemas.microsoft.com/office/powerpoint/2010/main" val="170933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Review of goals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Break out session in pairs</a:t>
            </a:r>
          </a:p>
        </p:txBody>
      </p:sp>
    </p:spTree>
    <p:extLst>
      <p:ext uri="{BB962C8B-B14F-4D97-AF65-F5344CB8AC3E}">
        <p14:creationId xmlns:p14="http://schemas.microsoft.com/office/powerpoint/2010/main" val="2456455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Time to relax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B1CF34D7-9847-41F6-A261-BBB411398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1409" y="1823423"/>
            <a:ext cx="4698902" cy="26737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D94A408-1872-4A22-9D5E-71D150331D08}"/>
              </a:ext>
            </a:extLst>
          </p:cNvPr>
          <p:cNvSpPr/>
          <p:nvPr/>
        </p:nvSpPr>
        <p:spPr>
          <a:xfrm>
            <a:off x="4553141" y="4524740"/>
            <a:ext cx="308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https://youtu.be/BXSsTFY0y5U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698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Summary </a:t>
            </a:r>
            <a:r>
              <a:rPr lang="en-GB" sz="3200" b="1">
                <a:solidFill>
                  <a:srgbClr val="09747D"/>
                </a:solidFill>
              </a:rPr>
              <a:t>of session </a:t>
            </a:r>
            <a:endParaRPr lang="en-GB" sz="3200" b="1" dirty="0">
              <a:solidFill>
                <a:srgbClr val="097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6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Personal time</a:t>
            </a:r>
          </a:p>
        </p:txBody>
      </p:sp>
    </p:spTree>
    <p:extLst>
      <p:ext uri="{BB962C8B-B14F-4D97-AF65-F5344CB8AC3E}">
        <p14:creationId xmlns:p14="http://schemas.microsoft.com/office/powerpoint/2010/main" val="772701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10313505" y="4878421"/>
            <a:ext cx="1443993" cy="1653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37" y="5278321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 of last week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6" y="177824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Have I found any sleep strategies helpful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triggers lead to my flare-ups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Have I been working on my flare-up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69495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21534"/>
          <p:cNvSpPr/>
          <p:nvPr/>
        </p:nvSpPr>
        <p:spPr>
          <a:xfrm>
            <a:off x="4866051" y="2679615"/>
            <a:ext cx="2843084" cy="1480265"/>
          </a:xfrm>
          <a:custGeom>
            <a:avLst/>
            <a:gdLst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0 w 2615346"/>
              <a:gd name="connsiteY4" fmla="*/ 0 h 1185018"/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91440 w 2615346"/>
              <a:gd name="connsiteY4" fmla="*/ 91440 h 1185018"/>
              <a:gd name="connsiteX0" fmla="*/ 3451 w 2618797"/>
              <a:gd name="connsiteY0" fmla="*/ 0 h 1185018"/>
              <a:gd name="connsiteX1" fmla="*/ 2618797 w 2618797"/>
              <a:gd name="connsiteY1" fmla="*/ 0 h 1185018"/>
              <a:gd name="connsiteX2" fmla="*/ 2618797 w 2618797"/>
              <a:gd name="connsiteY2" fmla="*/ 1185018 h 1185018"/>
              <a:gd name="connsiteX3" fmla="*/ 3451 w 2618797"/>
              <a:gd name="connsiteY3" fmla="*/ 1185018 h 1185018"/>
              <a:gd name="connsiteX4" fmla="*/ 0 w 2618797"/>
              <a:gd name="connsiteY4" fmla="*/ 281221 h 1185018"/>
              <a:gd name="connsiteX0" fmla="*/ 2618797 w 2618797"/>
              <a:gd name="connsiteY0" fmla="*/ 0 h 1185018"/>
              <a:gd name="connsiteX1" fmla="*/ 2618797 w 2618797"/>
              <a:gd name="connsiteY1" fmla="*/ 1185018 h 1185018"/>
              <a:gd name="connsiteX2" fmla="*/ 3451 w 2618797"/>
              <a:gd name="connsiteY2" fmla="*/ 1185018 h 1185018"/>
              <a:gd name="connsiteX3" fmla="*/ 0 w 2618797"/>
              <a:gd name="connsiteY3" fmla="*/ 281221 h 1185018"/>
              <a:gd name="connsiteX0" fmla="*/ 2618797 w 2618797"/>
              <a:gd name="connsiteY0" fmla="*/ 0 h 969357"/>
              <a:gd name="connsiteX1" fmla="*/ 2618797 w 2618797"/>
              <a:gd name="connsiteY1" fmla="*/ 969357 h 969357"/>
              <a:gd name="connsiteX2" fmla="*/ 3451 w 2618797"/>
              <a:gd name="connsiteY2" fmla="*/ 969357 h 969357"/>
              <a:gd name="connsiteX3" fmla="*/ 0 w 2618797"/>
              <a:gd name="connsiteY3" fmla="*/ 65560 h 969357"/>
              <a:gd name="connsiteX0" fmla="*/ 2618797 w 3153635"/>
              <a:gd name="connsiteY0" fmla="*/ 0 h 969357"/>
              <a:gd name="connsiteX1" fmla="*/ 3153635 w 3153635"/>
              <a:gd name="connsiteY1" fmla="*/ 969357 h 969357"/>
              <a:gd name="connsiteX2" fmla="*/ 3451 w 3153635"/>
              <a:gd name="connsiteY2" fmla="*/ 969357 h 969357"/>
              <a:gd name="connsiteX3" fmla="*/ 0 w 3153635"/>
              <a:gd name="connsiteY3" fmla="*/ 65560 h 969357"/>
              <a:gd name="connsiteX0" fmla="*/ 3119129 w 3153635"/>
              <a:gd name="connsiteY0" fmla="*/ 0 h 1193643"/>
              <a:gd name="connsiteX1" fmla="*/ 3153635 w 3153635"/>
              <a:gd name="connsiteY1" fmla="*/ 1193643 h 1193643"/>
              <a:gd name="connsiteX2" fmla="*/ 3451 w 3153635"/>
              <a:gd name="connsiteY2" fmla="*/ 1193643 h 1193643"/>
              <a:gd name="connsiteX3" fmla="*/ 0 w 3153635"/>
              <a:gd name="connsiteY3" fmla="*/ 289846 h 1193643"/>
              <a:gd name="connsiteX0" fmla="*/ 3119129 w 3153635"/>
              <a:gd name="connsiteY0" fmla="*/ 3452 h 1197095"/>
              <a:gd name="connsiteX1" fmla="*/ 3153635 w 3153635"/>
              <a:gd name="connsiteY1" fmla="*/ 1197095 h 1197095"/>
              <a:gd name="connsiteX2" fmla="*/ 3451 w 3153635"/>
              <a:gd name="connsiteY2" fmla="*/ 1197095 h 1197095"/>
              <a:gd name="connsiteX3" fmla="*/ 0 w 3153635"/>
              <a:gd name="connsiteY3" fmla="*/ 0 h 1197095"/>
              <a:gd name="connsiteX0" fmla="*/ 3145008 w 3153635"/>
              <a:gd name="connsiteY0" fmla="*/ 0 h 1202269"/>
              <a:gd name="connsiteX1" fmla="*/ 3153635 w 3153635"/>
              <a:gd name="connsiteY1" fmla="*/ 1202269 h 1202269"/>
              <a:gd name="connsiteX2" fmla="*/ 3451 w 3153635"/>
              <a:gd name="connsiteY2" fmla="*/ 1202269 h 1202269"/>
              <a:gd name="connsiteX3" fmla="*/ 0 w 3153635"/>
              <a:gd name="connsiteY3" fmla="*/ 5174 h 120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635" h="1202269">
                <a:moveTo>
                  <a:pt x="3145008" y="0"/>
                </a:moveTo>
                <a:cubicBezTo>
                  <a:pt x="3147884" y="400756"/>
                  <a:pt x="3150759" y="801513"/>
                  <a:pt x="3153635" y="1202269"/>
                </a:cubicBezTo>
                <a:lnTo>
                  <a:pt x="3451" y="1202269"/>
                </a:lnTo>
                <a:cubicBezTo>
                  <a:pt x="3451" y="807263"/>
                  <a:pt x="0" y="5174"/>
                  <a:pt x="0" y="5174"/>
                </a:cubicBez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8" y="1648054"/>
            <a:ext cx="7987680" cy="6429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dirty="0"/>
              <a:t>The overflowing bathtub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0113" y="3127359"/>
            <a:ext cx="2839023" cy="584775"/>
          </a:xfrm>
          <a:prstGeom prst="rect">
            <a:avLst/>
          </a:prstGeom>
          <a:noFill/>
        </p:spPr>
        <p:txBody>
          <a:bodyPr wrap="square" lIns="72000" rtlCol="0" anchor="ctr" anchorCtr="1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Neuro-muscular tension activating nociception</a:t>
            </a:r>
          </a:p>
        </p:txBody>
      </p:sp>
      <p:cxnSp>
        <p:nvCxnSpPr>
          <p:cNvPr id="13" name="Elbow Connector 12"/>
          <p:cNvCxnSpPr/>
          <p:nvPr/>
        </p:nvCxnSpPr>
        <p:spPr>
          <a:xfrm>
            <a:off x="4525994" y="1510678"/>
            <a:ext cx="1624717" cy="641735"/>
          </a:xfrm>
          <a:prstGeom prst="bentConnector3">
            <a:avLst>
              <a:gd name="adj1" fmla="val 101502"/>
            </a:avLst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hord 23"/>
          <p:cNvSpPr/>
          <p:nvPr/>
        </p:nvSpPr>
        <p:spPr>
          <a:xfrm rot="6704319">
            <a:off x="5956615" y="1987381"/>
            <a:ext cx="439947" cy="439947"/>
          </a:xfrm>
          <a:prstGeom prst="chor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13871" y="4168506"/>
            <a:ext cx="2" cy="972835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06" name="Elbow Connector 21505"/>
          <p:cNvCxnSpPr/>
          <p:nvPr/>
        </p:nvCxnSpPr>
        <p:spPr>
          <a:xfrm>
            <a:off x="7709135" y="2814637"/>
            <a:ext cx="992042" cy="271858"/>
          </a:xfrm>
          <a:prstGeom prst="bentConnector3">
            <a:avLst>
              <a:gd name="adj1" fmla="val 99565"/>
            </a:avLst>
          </a:prstGeom>
          <a:ln w="381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25" name="Straight Connector 21524"/>
          <p:cNvCxnSpPr/>
          <p:nvPr/>
        </p:nvCxnSpPr>
        <p:spPr>
          <a:xfrm flipH="1">
            <a:off x="5919653" y="2244725"/>
            <a:ext cx="181155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175574" y="2250483"/>
            <a:ext cx="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253209" y="2250483"/>
            <a:ext cx="18833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8D5C38E-FBDB-4EAA-8157-890CC3E228AF}"/>
              </a:ext>
            </a:extLst>
          </p:cNvPr>
          <p:cNvSpPr/>
          <p:nvPr/>
        </p:nvSpPr>
        <p:spPr>
          <a:xfrm>
            <a:off x="75898" y="6103912"/>
            <a:ext cx="20185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hlinkClick r:id="rId3"/>
              </a:rPr>
              <a:t>https://youtu.be/YNMuydZmzIk</a:t>
            </a:r>
            <a:endParaRPr lang="en-GB" sz="1100" dirty="0"/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216195A9-C694-4CF4-9A67-33320060B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93" y="5141341"/>
            <a:ext cx="1465313" cy="8395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6F0837-A320-4F62-99EB-43991FEF9F90}"/>
              </a:ext>
            </a:extLst>
          </p:cNvPr>
          <p:cNvSpPr txBox="1"/>
          <p:nvPr/>
        </p:nvSpPr>
        <p:spPr>
          <a:xfrm>
            <a:off x="252387" y="4708061"/>
            <a:ext cx="1665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Explanation video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21534"/>
          <p:cNvSpPr/>
          <p:nvPr/>
        </p:nvSpPr>
        <p:spPr>
          <a:xfrm>
            <a:off x="4866051" y="2679615"/>
            <a:ext cx="2843084" cy="1480265"/>
          </a:xfrm>
          <a:custGeom>
            <a:avLst/>
            <a:gdLst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0 w 2615346"/>
              <a:gd name="connsiteY4" fmla="*/ 0 h 1185018"/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91440 w 2615346"/>
              <a:gd name="connsiteY4" fmla="*/ 91440 h 1185018"/>
              <a:gd name="connsiteX0" fmla="*/ 3451 w 2618797"/>
              <a:gd name="connsiteY0" fmla="*/ 0 h 1185018"/>
              <a:gd name="connsiteX1" fmla="*/ 2618797 w 2618797"/>
              <a:gd name="connsiteY1" fmla="*/ 0 h 1185018"/>
              <a:gd name="connsiteX2" fmla="*/ 2618797 w 2618797"/>
              <a:gd name="connsiteY2" fmla="*/ 1185018 h 1185018"/>
              <a:gd name="connsiteX3" fmla="*/ 3451 w 2618797"/>
              <a:gd name="connsiteY3" fmla="*/ 1185018 h 1185018"/>
              <a:gd name="connsiteX4" fmla="*/ 0 w 2618797"/>
              <a:gd name="connsiteY4" fmla="*/ 281221 h 1185018"/>
              <a:gd name="connsiteX0" fmla="*/ 2618797 w 2618797"/>
              <a:gd name="connsiteY0" fmla="*/ 0 h 1185018"/>
              <a:gd name="connsiteX1" fmla="*/ 2618797 w 2618797"/>
              <a:gd name="connsiteY1" fmla="*/ 1185018 h 1185018"/>
              <a:gd name="connsiteX2" fmla="*/ 3451 w 2618797"/>
              <a:gd name="connsiteY2" fmla="*/ 1185018 h 1185018"/>
              <a:gd name="connsiteX3" fmla="*/ 0 w 2618797"/>
              <a:gd name="connsiteY3" fmla="*/ 281221 h 1185018"/>
              <a:gd name="connsiteX0" fmla="*/ 2618797 w 2618797"/>
              <a:gd name="connsiteY0" fmla="*/ 0 h 969357"/>
              <a:gd name="connsiteX1" fmla="*/ 2618797 w 2618797"/>
              <a:gd name="connsiteY1" fmla="*/ 969357 h 969357"/>
              <a:gd name="connsiteX2" fmla="*/ 3451 w 2618797"/>
              <a:gd name="connsiteY2" fmla="*/ 969357 h 969357"/>
              <a:gd name="connsiteX3" fmla="*/ 0 w 2618797"/>
              <a:gd name="connsiteY3" fmla="*/ 65560 h 969357"/>
              <a:gd name="connsiteX0" fmla="*/ 2618797 w 3153635"/>
              <a:gd name="connsiteY0" fmla="*/ 0 h 969357"/>
              <a:gd name="connsiteX1" fmla="*/ 3153635 w 3153635"/>
              <a:gd name="connsiteY1" fmla="*/ 969357 h 969357"/>
              <a:gd name="connsiteX2" fmla="*/ 3451 w 3153635"/>
              <a:gd name="connsiteY2" fmla="*/ 969357 h 969357"/>
              <a:gd name="connsiteX3" fmla="*/ 0 w 3153635"/>
              <a:gd name="connsiteY3" fmla="*/ 65560 h 969357"/>
              <a:gd name="connsiteX0" fmla="*/ 3119129 w 3153635"/>
              <a:gd name="connsiteY0" fmla="*/ 0 h 1193643"/>
              <a:gd name="connsiteX1" fmla="*/ 3153635 w 3153635"/>
              <a:gd name="connsiteY1" fmla="*/ 1193643 h 1193643"/>
              <a:gd name="connsiteX2" fmla="*/ 3451 w 3153635"/>
              <a:gd name="connsiteY2" fmla="*/ 1193643 h 1193643"/>
              <a:gd name="connsiteX3" fmla="*/ 0 w 3153635"/>
              <a:gd name="connsiteY3" fmla="*/ 289846 h 1193643"/>
              <a:gd name="connsiteX0" fmla="*/ 3119129 w 3153635"/>
              <a:gd name="connsiteY0" fmla="*/ 3452 h 1197095"/>
              <a:gd name="connsiteX1" fmla="*/ 3153635 w 3153635"/>
              <a:gd name="connsiteY1" fmla="*/ 1197095 h 1197095"/>
              <a:gd name="connsiteX2" fmla="*/ 3451 w 3153635"/>
              <a:gd name="connsiteY2" fmla="*/ 1197095 h 1197095"/>
              <a:gd name="connsiteX3" fmla="*/ 0 w 3153635"/>
              <a:gd name="connsiteY3" fmla="*/ 0 h 1197095"/>
              <a:gd name="connsiteX0" fmla="*/ 3145008 w 3153635"/>
              <a:gd name="connsiteY0" fmla="*/ 0 h 1202269"/>
              <a:gd name="connsiteX1" fmla="*/ 3153635 w 3153635"/>
              <a:gd name="connsiteY1" fmla="*/ 1202269 h 1202269"/>
              <a:gd name="connsiteX2" fmla="*/ 3451 w 3153635"/>
              <a:gd name="connsiteY2" fmla="*/ 1202269 h 1202269"/>
              <a:gd name="connsiteX3" fmla="*/ 0 w 3153635"/>
              <a:gd name="connsiteY3" fmla="*/ 5174 h 120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635" h="1202269">
                <a:moveTo>
                  <a:pt x="3145008" y="0"/>
                </a:moveTo>
                <a:cubicBezTo>
                  <a:pt x="3147884" y="400756"/>
                  <a:pt x="3150759" y="801513"/>
                  <a:pt x="3153635" y="1202269"/>
                </a:cubicBezTo>
                <a:lnTo>
                  <a:pt x="3451" y="1202269"/>
                </a:lnTo>
                <a:cubicBezTo>
                  <a:pt x="3451" y="807263"/>
                  <a:pt x="0" y="5174"/>
                  <a:pt x="0" y="5174"/>
                </a:cubicBez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12346" y="1710895"/>
            <a:ext cx="7987680" cy="6429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dirty="0"/>
              <a:t>The overflowing bathtub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0113" y="3127359"/>
            <a:ext cx="2839023" cy="584775"/>
          </a:xfrm>
          <a:prstGeom prst="rect">
            <a:avLst/>
          </a:prstGeom>
          <a:noFill/>
        </p:spPr>
        <p:txBody>
          <a:bodyPr wrap="square" lIns="72000" rtlCol="0" anchor="ctr" anchorCtr="1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Neuro-muscular tension activating nociception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00026" y="1759927"/>
            <a:ext cx="218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Do not understand pain?</a:t>
            </a:r>
          </a:p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Fear the worst!!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4885" y="4108123"/>
            <a:ext cx="2136685" cy="338554"/>
          </a:xfrm>
          <a:prstGeom prst="rect">
            <a:avLst/>
          </a:prstGeom>
          <a:noFill/>
          <a:ln w="19050">
            <a:solidFill>
              <a:schemeClr val="bg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4A575F"/>
                </a:solidFill>
                <a:latin typeface="Arial"/>
                <a:cs typeface="Arial"/>
              </a:rPr>
              <a:t>PAIN EXPERIENCE</a:t>
            </a:r>
          </a:p>
        </p:txBody>
      </p:sp>
      <p:sp>
        <p:nvSpPr>
          <p:cNvPr id="17" name="Smiley Face 16"/>
          <p:cNvSpPr/>
          <p:nvPr/>
        </p:nvSpPr>
        <p:spPr>
          <a:xfrm>
            <a:off x="8358999" y="3202017"/>
            <a:ext cx="698738" cy="698738"/>
          </a:xfrm>
          <a:prstGeom prst="smileyFace">
            <a:avLst>
              <a:gd name="adj" fmla="val -4653"/>
            </a:avLst>
          </a:prstGeom>
          <a:solidFill>
            <a:schemeClr val="tx1"/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/>
          <p:nvPr/>
        </p:nvCxnSpPr>
        <p:spPr>
          <a:xfrm>
            <a:off x="4525994" y="1510678"/>
            <a:ext cx="1624717" cy="641735"/>
          </a:xfrm>
          <a:prstGeom prst="bentConnector3">
            <a:avLst>
              <a:gd name="adj1" fmla="val 101502"/>
            </a:avLst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hord 23"/>
          <p:cNvSpPr/>
          <p:nvPr/>
        </p:nvSpPr>
        <p:spPr>
          <a:xfrm rot="6704319">
            <a:off x="5956615" y="1987381"/>
            <a:ext cx="439947" cy="439947"/>
          </a:xfrm>
          <a:prstGeom prst="chor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13871" y="4168506"/>
            <a:ext cx="2" cy="972835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06" name="Elbow Connector 21505"/>
          <p:cNvCxnSpPr/>
          <p:nvPr/>
        </p:nvCxnSpPr>
        <p:spPr>
          <a:xfrm>
            <a:off x="7709135" y="2814637"/>
            <a:ext cx="992042" cy="271858"/>
          </a:xfrm>
          <a:prstGeom prst="bentConnector3">
            <a:avLst>
              <a:gd name="adj1" fmla="val 99565"/>
            </a:avLst>
          </a:prstGeom>
          <a:ln w="381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25" name="Straight Connector 21524"/>
          <p:cNvCxnSpPr/>
          <p:nvPr/>
        </p:nvCxnSpPr>
        <p:spPr>
          <a:xfrm flipH="1">
            <a:off x="5919653" y="2244725"/>
            <a:ext cx="181155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175574" y="2250483"/>
            <a:ext cx="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253209" y="2250483"/>
            <a:ext cx="18833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cxnSpLocks/>
          </p:cNvCxnSpPr>
          <p:nvPr/>
        </p:nvCxnSpPr>
        <p:spPr>
          <a:xfrm flipV="1">
            <a:off x="9772644" y="2283147"/>
            <a:ext cx="1" cy="16176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AB7AD7-BEA2-1145-A52F-8EBE0F7BF6EA}"/>
              </a:ext>
            </a:extLst>
          </p:cNvPr>
          <p:cNvCxnSpPr>
            <a:cxnSpLocks/>
          </p:cNvCxnSpPr>
          <p:nvPr/>
        </p:nvCxnSpPr>
        <p:spPr>
          <a:xfrm flipH="1">
            <a:off x="6598920" y="2103120"/>
            <a:ext cx="1595964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8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21534"/>
          <p:cNvSpPr/>
          <p:nvPr/>
        </p:nvSpPr>
        <p:spPr>
          <a:xfrm>
            <a:off x="4866051" y="2679615"/>
            <a:ext cx="2843084" cy="1480265"/>
          </a:xfrm>
          <a:custGeom>
            <a:avLst/>
            <a:gdLst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0 w 2615346"/>
              <a:gd name="connsiteY4" fmla="*/ 0 h 1185018"/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91440 w 2615346"/>
              <a:gd name="connsiteY4" fmla="*/ 91440 h 1185018"/>
              <a:gd name="connsiteX0" fmla="*/ 3451 w 2618797"/>
              <a:gd name="connsiteY0" fmla="*/ 0 h 1185018"/>
              <a:gd name="connsiteX1" fmla="*/ 2618797 w 2618797"/>
              <a:gd name="connsiteY1" fmla="*/ 0 h 1185018"/>
              <a:gd name="connsiteX2" fmla="*/ 2618797 w 2618797"/>
              <a:gd name="connsiteY2" fmla="*/ 1185018 h 1185018"/>
              <a:gd name="connsiteX3" fmla="*/ 3451 w 2618797"/>
              <a:gd name="connsiteY3" fmla="*/ 1185018 h 1185018"/>
              <a:gd name="connsiteX4" fmla="*/ 0 w 2618797"/>
              <a:gd name="connsiteY4" fmla="*/ 281221 h 1185018"/>
              <a:gd name="connsiteX0" fmla="*/ 2618797 w 2618797"/>
              <a:gd name="connsiteY0" fmla="*/ 0 h 1185018"/>
              <a:gd name="connsiteX1" fmla="*/ 2618797 w 2618797"/>
              <a:gd name="connsiteY1" fmla="*/ 1185018 h 1185018"/>
              <a:gd name="connsiteX2" fmla="*/ 3451 w 2618797"/>
              <a:gd name="connsiteY2" fmla="*/ 1185018 h 1185018"/>
              <a:gd name="connsiteX3" fmla="*/ 0 w 2618797"/>
              <a:gd name="connsiteY3" fmla="*/ 281221 h 1185018"/>
              <a:gd name="connsiteX0" fmla="*/ 2618797 w 2618797"/>
              <a:gd name="connsiteY0" fmla="*/ 0 h 969357"/>
              <a:gd name="connsiteX1" fmla="*/ 2618797 w 2618797"/>
              <a:gd name="connsiteY1" fmla="*/ 969357 h 969357"/>
              <a:gd name="connsiteX2" fmla="*/ 3451 w 2618797"/>
              <a:gd name="connsiteY2" fmla="*/ 969357 h 969357"/>
              <a:gd name="connsiteX3" fmla="*/ 0 w 2618797"/>
              <a:gd name="connsiteY3" fmla="*/ 65560 h 969357"/>
              <a:gd name="connsiteX0" fmla="*/ 2618797 w 3153635"/>
              <a:gd name="connsiteY0" fmla="*/ 0 h 969357"/>
              <a:gd name="connsiteX1" fmla="*/ 3153635 w 3153635"/>
              <a:gd name="connsiteY1" fmla="*/ 969357 h 969357"/>
              <a:gd name="connsiteX2" fmla="*/ 3451 w 3153635"/>
              <a:gd name="connsiteY2" fmla="*/ 969357 h 969357"/>
              <a:gd name="connsiteX3" fmla="*/ 0 w 3153635"/>
              <a:gd name="connsiteY3" fmla="*/ 65560 h 969357"/>
              <a:gd name="connsiteX0" fmla="*/ 3119129 w 3153635"/>
              <a:gd name="connsiteY0" fmla="*/ 0 h 1193643"/>
              <a:gd name="connsiteX1" fmla="*/ 3153635 w 3153635"/>
              <a:gd name="connsiteY1" fmla="*/ 1193643 h 1193643"/>
              <a:gd name="connsiteX2" fmla="*/ 3451 w 3153635"/>
              <a:gd name="connsiteY2" fmla="*/ 1193643 h 1193643"/>
              <a:gd name="connsiteX3" fmla="*/ 0 w 3153635"/>
              <a:gd name="connsiteY3" fmla="*/ 289846 h 1193643"/>
              <a:gd name="connsiteX0" fmla="*/ 3119129 w 3153635"/>
              <a:gd name="connsiteY0" fmla="*/ 3452 h 1197095"/>
              <a:gd name="connsiteX1" fmla="*/ 3153635 w 3153635"/>
              <a:gd name="connsiteY1" fmla="*/ 1197095 h 1197095"/>
              <a:gd name="connsiteX2" fmla="*/ 3451 w 3153635"/>
              <a:gd name="connsiteY2" fmla="*/ 1197095 h 1197095"/>
              <a:gd name="connsiteX3" fmla="*/ 0 w 3153635"/>
              <a:gd name="connsiteY3" fmla="*/ 0 h 1197095"/>
              <a:gd name="connsiteX0" fmla="*/ 3145008 w 3153635"/>
              <a:gd name="connsiteY0" fmla="*/ 0 h 1202269"/>
              <a:gd name="connsiteX1" fmla="*/ 3153635 w 3153635"/>
              <a:gd name="connsiteY1" fmla="*/ 1202269 h 1202269"/>
              <a:gd name="connsiteX2" fmla="*/ 3451 w 3153635"/>
              <a:gd name="connsiteY2" fmla="*/ 1202269 h 1202269"/>
              <a:gd name="connsiteX3" fmla="*/ 0 w 3153635"/>
              <a:gd name="connsiteY3" fmla="*/ 5174 h 120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635" h="1202269">
                <a:moveTo>
                  <a:pt x="3145008" y="0"/>
                </a:moveTo>
                <a:cubicBezTo>
                  <a:pt x="3147884" y="400756"/>
                  <a:pt x="3150759" y="801513"/>
                  <a:pt x="3153635" y="1202269"/>
                </a:cubicBezTo>
                <a:lnTo>
                  <a:pt x="3451" y="1202269"/>
                </a:lnTo>
                <a:cubicBezTo>
                  <a:pt x="3451" y="807263"/>
                  <a:pt x="0" y="5174"/>
                  <a:pt x="0" y="5174"/>
                </a:cubicBez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713497" y="748097"/>
            <a:ext cx="7987680" cy="6429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dirty="0"/>
              <a:t>The overflowing bathtub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0113" y="3127359"/>
            <a:ext cx="2839023" cy="584775"/>
          </a:xfrm>
          <a:prstGeom prst="rect">
            <a:avLst/>
          </a:prstGeom>
          <a:noFill/>
        </p:spPr>
        <p:txBody>
          <a:bodyPr wrap="square" lIns="72000" rtlCol="0" anchor="ctr" anchorCtr="1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Neuro-muscular tension activating nociception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00026" y="1759927"/>
            <a:ext cx="218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Do not understand pain?</a:t>
            </a:r>
          </a:p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Fear the worst!!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4885" y="4108123"/>
            <a:ext cx="2136685" cy="338554"/>
          </a:xfrm>
          <a:prstGeom prst="rect">
            <a:avLst/>
          </a:prstGeom>
          <a:noFill/>
          <a:ln w="19050">
            <a:solidFill>
              <a:schemeClr val="bg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4A575F"/>
                </a:solidFill>
                <a:latin typeface="Arial"/>
                <a:cs typeface="Arial"/>
              </a:rPr>
              <a:t>PAIN EXPERIENCE</a:t>
            </a:r>
          </a:p>
        </p:txBody>
      </p:sp>
      <p:sp>
        <p:nvSpPr>
          <p:cNvPr id="17" name="Smiley Face 16"/>
          <p:cNvSpPr/>
          <p:nvPr/>
        </p:nvSpPr>
        <p:spPr>
          <a:xfrm>
            <a:off x="8358999" y="3202017"/>
            <a:ext cx="698738" cy="698738"/>
          </a:xfrm>
          <a:prstGeom prst="smileyFace">
            <a:avLst>
              <a:gd name="adj" fmla="val -4653"/>
            </a:avLst>
          </a:prstGeom>
          <a:solidFill>
            <a:schemeClr val="tx1"/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/>
          <p:nvPr/>
        </p:nvCxnSpPr>
        <p:spPr>
          <a:xfrm>
            <a:off x="4525994" y="1510678"/>
            <a:ext cx="1624717" cy="641735"/>
          </a:xfrm>
          <a:prstGeom prst="bentConnector3">
            <a:avLst>
              <a:gd name="adj1" fmla="val 101502"/>
            </a:avLst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hord 23"/>
          <p:cNvSpPr/>
          <p:nvPr/>
        </p:nvSpPr>
        <p:spPr>
          <a:xfrm rot="6704319">
            <a:off x="5956615" y="1987381"/>
            <a:ext cx="439947" cy="439947"/>
          </a:xfrm>
          <a:prstGeom prst="chor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13871" y="4168506"/>
            <a:ext cx="2" cy="972835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06" name="Elbow Connector 21505"/>
          <p:cNvCxnSpPr/>
          <p:nvPr/>
        </p:nvCxnSpPr>
        <p:spPr>
          <a:xfrm>
            <a:off x="7709135" y="2814637"/>
            <a:ext cx="992042" cy="271858"/>
          </a:xfrm>
          <a:prstGeom prst="bentConnector3">
            <a:avLst>
              <a:gd name="adj1" fmla="val 99565"/>
            </a:avLst>
          </a:prstGeom>
          <a:ln w="381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25" name="Straight Connector 21524"/>
          <p:cNvCxnSpPr/>
          <p:nvPr/>
        </p:nvCxnSpPr>
        <p:spPr>
          <a:xfrm flipH="1">
            <a:off x="5919653" y="2244725"/>
            <a:ext cx="181155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175574" y="2250483"/>
            <a:ext cx="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253209" y="2250483"/>
            <a:ext cx="18833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cxnSpLocks/>
          </p:cNvCxnSpPr>
          <p:nvPr/>
        </p:nvCxnSpPr>
        <p:spPr>
          <a:xfrm flipV="1">
            <a:off x="9772644" y="2283147"/>
            <a:ext cx="1" cy="16176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AB7AD7-BEA2-1145-A52F-8EBE0F7BF6EA}"/>
              </a:ext>
            </a:extLst>
          </p:cNvPr>
          <p:cNvCxnSpPr>
            <a:cxnSpLocks/>
          </p:cNvCxnSpPr>
          <p:nvPr/>
        </p:nvCxnSpPr>
        <p:spPr>
          <a:xfrm flipH="1">
            <a:off x="6598920" y="2103120"/>
            <a:ext cx="1595964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EF22C9-4EF7-AC47-AFFB-D3468FE3B1C9}"/>
              </a:ext>
            </a:extLst>
          </p:cNvPr>
          <p:cNvSpPr txBox="1"/>
          <p:nvPr/>
        </p:nvSpPr>
        <p:spPr>
          <a:xfrm>
            <a:off x="1791419" y="1467539"/>
            <a:ext cx="273457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Negative life events: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Loss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Bereavement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Trauma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Illness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Strong emotions: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Anger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Grief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Depression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Anxiety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PTSD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Behaviours: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Avoidant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Boom-Bust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Poor quality sleep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Attention: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Over focus on symptoms &amp; passive treatment</a:t>
            </a:r>
          </a:p>
          <a:p>
            <a:endParaRPr lang="en-GB" sz="1400" dirty="0">
              <a:solidFill>
                <a:srgbClr val="4A575F"/>
              </a:solidFill>
              <a:latin typeface="Arial"/>
              <a:cs typeface="Arial"/>
            </a:endParaRP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Medical: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Unhelpful messages &amp; labels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Feeling disbelieved</a:t>
            </a:r>
            <a:endParaRPr lang="en-GB" sz="2000" dirty="0">
              <a:solidFill>
                <a:srgbClr val="4A575F"/>
              </a:solidFill>
              <a:latin typeface="Arial"/>
              <a:cs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DB4A83-659B-4B40-8437-355C2AAA41BE}"/>
              </a:ext>
            </a:extLst>
          </p:cNvPr>
          <p:cNvCxnSpPr>
            <a:cxnSpLocks/>
          </p:cNvCxnSpPr>
          <p:nvPr/>
        </p:nvCxnSpPr>
        <p:spPr>
          <a:xfrm flipV="1">
            <a:off x="3718560" y="1552088"/>
            <a:ext cx="697230" cy="1968353"/>
          </a:xfrm>
          <a:prstGeom prst="straightConnector1">
            <a:avLst/>
          </a:prstGeom>
          <a:ln w="381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33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21534"/>
          <p:cNvSpPr/>
          <p:nvPr/>
        </p:nvSpPr>
        <p:spPr>
          <a:xfrm>
            <a:off x="4866051" y="2679615"/>
            <a:ext cx="2843084" cy="1480265"/>
          </a:xfrm>
          <a:custGeom>
            <a:avLst/>
            <a:gdLst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0 w 2615346"/>
              <a:gd name="connsiteY4" fmla="*/ 0 h 1185018"/>
              <a:gd name="connsiteX0" fmla="*/ 0 w 2615346"/>
              <a:gd name="connsiteY0" fmla="*/ 0 h 1185018"/>
              <a:gd name="connsiteX1" fmla="*/ 2615346 w 2615346"/>
              <a:gd name="connsiteY1" fmla="*/ 0 h 1185018"/>
              <a:gd name="connsiteX2" fmla="*/ 2615346 w 2615346"/>
              <a:gd name="connsiteY2" fmla="*/ 1185018 h 1185018"/>
              <a:gd name="connsiteX3" fmla="*/ 0 w 2615346"/>
              <a:gd name="connsiteY3" fmla="*/ 1185018 h 1185018"/>
              <a:gd name="connsiteX4" fmla="*/ 91440 w 2615346"/>
              <a:gd name="connsiteY4" fmla="*/ 91440 h 1185018"/>
              <a:gd name="connsiteX0" fmla="*/ 3451 w 2618797"/>
              <a:gd name="connsiteY0" fmla="*/ 0 h 1185018"/>
              <a:gd name="connsiteX1" fmla="*/ 2618797 w 2618797"/>
              <a:gd name="connsiteY1" fmla="*/ 0 h 1185018"/>
              <a:gd name="connsiteX2" fmla="*/ 2618797 w 2618797"/>
              <a:gd name="connsiteY2" fmla="*/ 1185018 h 1185018"/>
              <a:gd name="connsiteX3" fmla="*/ 3451 w 2618797"/>
              <a:gd name="connsiteY3" fmla="*/ 1185018 h 1185018"/>
              <a:gd name="connsiteX4" fmla="*/ 0 w 2618797"/>
              <a:gd name="connsiteY4" fmla="*/ 281221 h 1185018"/>
              <a:gd name="connsiteX0" fmla="*/ 2618797 w 2618797"/>
              <a:gd name="connsiteY0" fmla="*/ 0 h 1185018"/>
              <a:gd name="connsiteX1" fmla="*/ 2618797 w 2618797"/>
              <a:gd name="connsiteY1" fmla="*/ 1185018 h 1185018"/>
              <a:gd name="connsiteX2" fmla="*/ 3451 w 2618797"/>
              <a:gd name="connsiteY2" fmla="*/ 1185018 h 1185018"/>
              <a:gd name="connsiteX3" fmla="*/ 0 w 2618797"/>
              <a:gd name="connsiteY3" fmla="*/ 281221 h 1185018"/>
              <a:gd name="connsiteX0" fmla="*/ 2618797 w 2618797"/>
              <a:gd name="connsiteY0" fmla="*/ 0 h 969357"/>
              <a:gd name="connsiteX1" fmla="*/ 2618797 w 2618797"/>
              <a:gd name="connsiteY1" fmla="*/ 969357 h 969357"/>
              <a:gd name="connsiteX2" fmla="*/ 3451 w 2618797"/>
              <a:gd name="connsiteY2" fmla="*/ 969357 h 969357"/>
              <a:gd name="connsiteX3" fmla="*/ 0 w 2618797"/>
              <a:gd name="connsiteY3" fmla="*/ 65560 h 969357"/>
              <a:gd name="connsiteX0" fmla="*/ 2618797 w 3153635"/>
              <a:gd name="connsiteY0" fmla="*/ 0 h 969357"/>
              <a:gd name="connsiteX1" fmla="*/ 3153635 w 3153635"/>
              <a:gd name="connsiteY1" fmla="*/ 969357 h 969357"/>
              <a:gd name="connsiteX2" fmla="*/ 3451 w 3153635"/>
              <a:gd name="connsiteY2" fmla="*/ 969357 h 969357"/>
              <a:gd name="connsiteX3" fmla="*/ 0 w 3153635"/>
              <a:gd name="connsiteY3" fmla="*/ 65560 h 969357"/>
              <a:gd name="connsiteX0" fmla="*/ 3119129 w 3153635"/>
              <a:gd name="connsiteY0" fmla="*/ 0 h 1193643"/>
              <a:gd name="connsiteX1" fmla="*/ 3153635 w 3153635"/>
              <a:gd name="connsiteY1" fmla="*/ 1193643 h 1193643"/>
              <a:gd name="connsiteX2" fmla="*/ 3451 w 3153635"/>
              <a:gd name="connsiteY2" fmla="*/ 1193643 h 1193643"/>
              <a:gd name="connsiteX3" fmla="*/ 0 w 3153635"/>
              <a:gd name="connsiteY3" fmla="*/ 289846 h 1193643"/>
              <a:gd name="connsiteX0" fmla="*/ 3119129 w 3153635"/>
              <a:gd name="connsiteY0" fmla="*/ 3452 h 1197095"/>
              <a:gd name="connsiteX1" fmla="*/ 3153635 w 3153635"/>
              <a:gd name="connsiteY1" fmla="*/ 1197095 h 1197095"/>
              <a:gd name="connsiteX2" fmla="*/ 3451 w 3153635"/>
              <a:gd name="connsiteY2" fmla="*/ 1197095 h 1197095"/>
              <a:gd name="connsiteX3" fmla="*/ 0 w 3153635"/>
              <a:gd name="connsiteY3" fmla="*/ 0 h 1197095"/>
              <a:gd name="connsiteX0" fmla="*/ 3145008 w 3153635"/>
              <a:gd name="connsiteY0" fmla="*/ 0 h 1202269"/>
              <a:gd name="connsiteX1" fmla="*/ 3153635 w 3153635"/>
              <a:gd name="connsiteY1" fmla="*/ 1202269 h 1202269"/>
              <a:gd name="connsiteX2" fmla="*/ 3451 w 3153635"/>
              <a:gd name="connsiteY2" fmla="*/ 1202269 h 1202269"/>
              <a:gd name="connsiteX3" fmla="*/ 0 w 3153635"/>
              <a:gd name="connsiteY3" fmla="*/ 5174 h 120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635" h="1202269">
                <a:moveTo>
                  <a:pt x="3145008" y="0"/>
                </a:moveTo>
                <a:cubicBezTo>
                  <a:pt x="3147884" y="400756"/>
                  <a:pt x="3150759" y="801513"/>
                  <a:pt x="3153635" y="1202269"/>
                </a:cubicBezTo>
                <a:lnTo>
                  <a:pt x="3451" y="1202269"/>
                </a:lnTo>
                <a:cubicBezTo>
                  <a:pt x="3451" y="807263"/>
                  <a:pt x="0" y="5174"/>
                  <a:pt x="0" y="5174"/>
                </a:cubicBez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965111" y="740543"/>
            <a:ext cx="7987680" cy="6429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dirty="0"/>
              <a:t>The overflowing bathtub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0113" y="3127359"/>
            <a:ext cx="2839023" cy="584775"/>
          </a:xfrm>
          <a:prstGeom prst="rect">
            <a:avLst/>
          </a:prstGeom>
          <a:noFill/>
        </p:spPr>
        <p:txBody>
          <a:bodyPr wrap="square" lIns="72000" rtlCol="0" anchor="ctr" anchorCtr="1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Neuro-muscular tension activating nociception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00026" y="1759927"/>
            <a:ext cx="218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Do not understand pain?</a:t>
            </a:r>
          </a:p>
          <a:p>
            <a:pPr algn="ctr"/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Fear the worst!!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4885" y="4108123"/>
            <a:ext cx="2136685" cy="338554"/>
          </a:xfrm>
          <a:prstGeom prst="rect">
            <a:avLst/>
          </a:prstGeom>
          <a:noFill/>
          <a:ln w="19050">
            <a:solidFill>
              <a:schemeClr val="bg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4A575F"/>
                </a:solidFill>
                <a:latin typeface="Arial"/>
                <a:cs typeface="Arial"/>
              </a:rPr>
              <a:t>PAIN EXPERIENCE</a:t>
            </a:r>
          </a:p>
        </p:txBody>
      </p:sp>
      <p:sp>
        <p:nvSpPr>
          <p:cNvPr id="17" name="Smiley Face 16"/>
          <p:cNvSpPr/>
          <p:nvPr/>
        </p:nvSpPr>
        <p:spPr>
          <a:xfrm>
            <a:off x="8358999" y="3202017"/>
            <a:ext cx="698738" cy="698738"/>
          </a:xfrm>
          <a:prstGeom prst="smileyFace">
            <a:avLst>
              <a:gd name="adj" fmla="val -4653"/>
            </a:avLst>
          </a:prstGeom>
          <a:solidFill>
            <a:schemeClr val="tx1"/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/>
          <p:nvPr/>
        </p:nvCxnSpPr>
        <p:spPr>
          <a:xfrm>
            <a:off x="4525994" y="1510678"/>
            <a:ext cx="1624717" cy="641735"/>
          </a:xfrm>
          <a:prstGeom prst="bentConnector3">
            <a:avLst>
              <a:gd name="adj1" fmla="val 101502"/>
            </a:avLst>
          </a:prstGeom>
          <a:ln w="889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hord 23"/>
          <p:cNvSpPr/>
          <p:nvPr/>
        </p:nvSpPr>
        <p:spPr>
          <a:xfrm rot="6704319">
            <a:off x="5956615" y="1987381"/>
            <a:ext cx="439947" cy="439947"/>
          </a:xfrm>
          <a:prstGeom prst="chor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13871" y="4168506"/>
            <a:ext cx="2" cy="972835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06" name="Elbow Connector 21505"/>
          <p:cNvCxnSpPr/>
          <p:nvPr/>
        </p:nvCxnSpPr>
        <p:spPr>
          <a:xfrm>
            <a:off x="7709135" y="2814637"/>
            <a:ext cx="992042" cy="271858"/>
          </a:xfrm>
          <a:prstGeom prst="bentConnector3">
            <a:avLst>
              <a:gd name="adj1" fmla="val 99565"/>
            </a:avLst>
          </a:prstGeom>
          <a:ln w="381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25" name="Straight Connector 21524"/>
          <p:cNvCxnSpPr/>
          <p:nvPr/>
        </p:nvCxnSpPr>
        <p:spPr>
          <a:xfrm flipH="1">
            <a:off x="5919653" y="2244725"/>
            <a:ext cx="181155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175574" y="2250483"/>
            <a:ext cx="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253209" y="2250483"/>
            <a:ext cx="188331" cy="31917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cxnSpLocks/>
          </p:cNvCxnSpPr>
          <p:nvPr/>
        </p:nvCxnSpPr>
        <p:spPr>
          <a:xfrm flipV="1">
            <a:off x="9772644" y="2283147"/>
            <a:ext cx="1" cy="1617608"/>
          </a:xfrm>
          <a:prstGeom prst="straightConnector1">
            <a:avLst/>
          </a:prstGeom>
          <a:ln w="254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AB7AD7-BEA2-1145-A52F-8EBE0F7BF6EA}"/>
              </a:ext>
            </a:extLst>
          </p:cNvPr>
          <p:cNvCxnSpPr>
            <a:cxnSpLocks/>
          </p:cNvCxnSpPr>
          <p:nvPr/>
        </p:nvCxnSpPr>
        <p:spPr>
          <a:xfrm flipH="1">
            <a:off x="6598920" y="2103120"/>
            <a:ext cx="159596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EF22C9-4EF7-AC47-AFFB-D3468FE3B1C9}"/>
              </a:ext>
            </a:extLst>
          </p:cNvPr>
          <p:cNvSpPr txBox="1"/>
          <p:nvPr/>
        </p:nvSpPr>
        <p:spPr>
          <a:xfrm>
            <a:off x="1791419" y="1467539"/>
            <a:ext cx="273457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Negative life events: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Loss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Bereavement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Trauma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Illness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Strong emotions: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Anger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Grief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Depression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Anxiety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PTSD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Behaviours: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Avoidant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Boom-Bust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Poor quality sleep</a:t>
            </a: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Attention: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Over focus on symptoms &amp; passive treatment</a:t>
            </a:r>
          </a:p>
          <a:p>
            <a:endParaRPr lang="en-GB" sz="1400" dirty="0">
              <a:solidFill>
                <a:srgbClr val="4A575F"/>
              </a:solidFill>
              <a:latin typeface="Arial"/>
              <a:cs typeface="Arial"/>
            </a:endParaRPr>
          </a:p>
          <a:p>
            <a:r>
              <a:rPr lang="en-GB" sz="1400" b="1" dirty="0">
                <a:solidFill>
                  <a:srgbClr val="4A575F"/>
                </a:solidFill>
                <a:latin typeface="Arial"/>
                <a:cs typeface="Arial"/>
              </a:rPr>
              <a:t>Medical: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Unhelpful messages &amp; labels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Feeling disbelieved</a:t>
            </a:r>
            <a:endParaRPr lang="en-GB" sz="2000" dirty="0">
              <a:solidFill>
                <a:srgbClr val="4A575F"/>
              </a:solidFill>
              <a:latin typeface="Arial"/>
              <a:cs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DB4A83-659B-4B40-8437-355C2AAA41BE}"/>
              </a:ext>
            </a:extLst>
          </p:cNvPr>
          <p:cNvCxnSpPr>
            <a:cxnSpLocks/>
          </p:cNvCxnSpPr>
          <p:nvPr/>
        </p:nvCxnSpPr>
        <p:spPr>
          <a:xfrm flipV="1">
            <a:off x="3718560" y="1552088"/>
            <a:ext cx="697230" cy="1968353"/>
          </a:xfrm>
          <a:prstGeom prst="straightConnector1">
            <a:avLst/>
          </a:prstGeom>
          <a:ln w="76200">
            <a:solidFill>
              <a:srgbClr val="FF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3F5E8D4-5C45-6544-8BF2-418153EB243C}"/>
              </a:ext>
            </a:extLst>
          </p:cNvPr>
          <p:cNvSpPr txBox="1"/>
          <p:nvPr/>
        </p:nvSpPr>
        <p:spPr>
          <a:xfrm>
            <a:off x="5919653" y="4911472"/>
            <a:ext cx="44119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Understanding my pain &amp; taking back control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Slow inflow: modify or acceptance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Pleasurable activity and exercise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Focus attention away from symptoms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Deep relaxation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Mindfulness practice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Quality sleep</a:t>
            </a:r>
          </a:p>
          <a:p>
            <a:r>
              <a:rPr lang="en-GB" sz="1400" dirty="0">
                <a:solidFill>
                  <a:srgbClr val="4A575F"/>
                </a:solidFill>
                <a:latin typeface="Arial"/>
                <a:cs typeface="Arial"/>
              </a:rPr>
              <a:t>Fun and laughter</a:t>
            </a:r>
            <a:endParaRPr lang="en-US" sz="1400" dirty="0"/>
          </a:p>
        </p:txBody>
      </p:sp>
      <p:sp>
        <p:nvSpPr>
          <p:cNvPr id="22" name="Smiley Face 21">
            <a:extLst>
              <a:ext uri="{FF2B5EF4-FFF2-40B4-BE49-F238E27FC236}">
                <a16:creationId xmlns:a16="http://schemas.microsoft.com/office/drawing/2014/main" id="{AC7A4AF1-BE19-FC44-AA70-B131FCB2C323}"/>
              </a:ext>
            </a:extLst>
          </p:cNvPr>
          <p:cNvSpPr/>
          <p:nvPr/>
        </p:nvSpPr>
        <p:spPr>
          <a:xfrm>
            <a:off x="9448801" y="5646016"/>
            <a:ext cx="882769" cy="709064"/>
          </a:xfrm>
          <a:prstGeom prst="smileyFace">
            <a:avLst/>
          </a:prstGeom>
          <a:solidFill>
            <a:schemeClr val="tx1"/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64619FD-6A9D-AD44-A509-5DA26CC1E504}"/>
              </a:ext>
            </a:extLst>
          </p:cNvPr>
          <p:cNvCxnSpPr>
            <a:cxnSpLocks/>
          </p:cNvCxnSpPr>
          <p:nvPr/>
        </p:nvCxnSpPr>
        <p:spPr>
          <a:xfrm flipH="1">
            <a:off x="5713872" y="5349240"/>
            <a:ext cx="1" cy="116267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28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Bath-tub reflective exercise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Remember persistent pain can be influenced by many different things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Negative life events, external pressures, overload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Spend a few moments drawing your own bath-tub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Consider what things specific to your own life may be contributing to ongoing pain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Should we do this in pairs with a worksheet?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43236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Motion is lotion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5 more exercises to help you recover: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12596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Lateral flexion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C1A0FF-C352-4E8E-804D-3DF29807A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28" y="2154935"/>
            <a:ext cx="8386478" cy="387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89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700</Words>
  <Application>Microsoft Office PowerPoint</Application>
  <PresentationFormat>Widescreen</PresentationFormat>
  <Paragraphs>148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Calibri Light</vt:lpstr>
      <vt:lpstr>Times</vt:lpstr>
      <vt:lpstr>ヒラギノ角ゴ Pro W3</vt:lpstr>
      <vt:lpstr>Office Theme</vt:lpstr>
      <vt:lpstr>PowerPoint Presentation</vt:lpstr>
      <vt:lpstr>PowerPoint Presentation</vt:lpstr>
      <vt:lpstr>The overflowing bathtub</vt:lpstr>
      <vt:lpstr>The overflowing bathtub</vt:lpstr>
      <vt:lpstr>The overflowing bathtub</vt:lpstr>
      <vt:lpstr>The overflowing bathtub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Life</dc:title>
  <dc:creator>Rogers, David</dc:creator>
  <cp:lastModifiedBy>Law, Pete</cp:lastModifiedBy>
  <cp:revision>22</cp:revision>
  <dcterms:created xsi:type="dcterms:W3CDTF">2020-05-20T09:43:37Z</dcterms:created>
  <dcterms:modified xsi:type="dcterms:W3CDTF">2020-07-21T12:22:32Z</dcterms:modified>
</cp:coreProperties>
</file>