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8" r:id="rId4"/>
    <p:sldId id="267" r:id="rId5"/>
    <p:sldId id="268" r:id="rId6"/>
    <p:sldId id="269" r:id="rId7"/>
    <p:sldId id="277" r:id="rId8"/>
    <p:sldId id="282" r:id="rId9"/>
    <p:sldId id="284" r:id="rId10"/>
    <p:sldId id="280" r:id="rId11"/>
    <p:sldId id="285" r:id="rId12"/>
    <p:sldId id="271" r:id="rId13"/>
    <p:sldId id="270" r:id="rId14"/>
    <p:sldId id="286" r:id="rId15"/>
    <p:sldId id="272" r:id="rId16"/>
    <p:sldId id="264" r:id="rId17"/>
    <p:sldId id="265" r:id="rId18"/>
    <p:sldId id="274" r:id="rId19"/>
    <p:sldId id="26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129"/>
    <a:srgbClr val="0974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6" autoAdjust="0"/>
    <p:restoredTop sz="96921" autoAdjust="0"/>
  </p:normalViewPr>
  <p:slideViewPr>
    <p:cSldViewPr snapToGrid="0">
      <p:cViewPr varScale="1">
        <p:scale>
          <a:sx n="115" d="100"/>
          <a:sy n="115" d="100"/>
        </p:scale>
        <p:origin x="120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DB6D8-11C9-493E-B3CB-4F383BF81B1F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618B1-56A5-4626-AC88-F5EE5B9DA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169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Am I getting the best out of prescribed medication?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What’s been my experience of using the relaxation exercises?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Have I found the right level of exercise so far – aerobic, stretching, strengthening?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Do I have a clear baseline?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Am I using a graded approach to activity?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321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79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1. Thoughts: </a:t>
            </a:r>
            <a:r>
              <a:rPr lang="en-GB" dirty="0" err="1"/>
              <a:t>catastrophising</a:t>
            </a:r>
            <a:r>
              <a:rPr lang="en-GB" dirty="0"/>
              <a:t>, negative thinking,</a:t>
            </a:r>
          </a:p>
          <a:p>
            <a:pPr marL="0" indent="0">
              <a:buNone/>
            </a:pPr>
            <a:r>
              <a:rPr lang="en-GB" dirty="0"/>
              <a:t>2. Emotions: anger, guilt, sadness</a:t>
            </a:r>
          </a:p>
          <a:p>
            <a:pPr marL="0" indent="0">
              <a:buNone/>
            </a:pPr>
            <a:r>
              <a:rPr lang="en-GB" dirty="0"/>
              <a:t>3. Behaviour: 	activity level - do I push myself too hard sometimes/have I been doing less?</a:t>
            </a:r>
          </a:p>
          <a:p>
            <a:pPr marL="0" indent="0">
              <a:buNone/>
            </a:pPr>
            <a:r>
              <a:rPr lang="en-GB" dirty="0"/>
              <a:t>	sleep quality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Environment:</a:t>
            </a:r>
          </a:p>
          <a:p>
            <a:pPr marL="0" indent="0">
              <a:buNone/>
            </a:pPr>
            <a:r>
              <a:rPr lang="en-GB" dirty="0"/>
              <a:t>Work/home</a:t>
            </a:r>
          </a:p>
          <a:p>
            <a:pPr marL="0" indent="0">
              <a:buNone/>
            </a:pPr>
            <a:r>
              <a:rPr lang="en-GB" dirty="0"/>
              <a:t>Children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Personal traits:</a:t>
            </a:r>
          </a:p>
          <a:p>
            <a:pPr marL="0" indent="0">
              <a:buNone/>
            </a:pPr>
            <a:r>
              <a:rPr lang="en-GB" dirty="0" err="1"/>
              <a:t>Perseverers</a:t>
            </a:r>
            <a:r>
              <a:rPr lang="en-GB" dirty="0"/>
              <a:t>/avoiders</a:t>
            </a:r>
          </a:p>
          <a:p>
            <a:pPr marL="0" indent="0">
              <a:buNone/>
            </a:pPr>
            <a:r>
              <a:rPr lang="en-GB" dirty="0"/>
              <a:t>Strugglers/jugglers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Life events:</a:t>
            </a:r>
          </a:p>
          <a:p>
            <a:pPr marL="0" indent="0">
              <a:buNone/>
            </a:pPr>
            <a:r>
              <a:rPr lang="en-GB" dirty="0"/>
              <a:t>Transitions</a:t>
            </a:r>
          </a:p>
          <a:p>
            <a:pPr marL="0" indent="0">
              <a:buNone/>
            </a:pPr>
            <a:r>
              <a:rPr lang="en-GB" dirty="0"/>
              <a:t>Trauma</a:t>
            </a:r>
          </a:p>
          <a:p>
            <a:pPr marL="0" indent="0">
              <a:buNone/>
            </a:pPr>
            <a:r>
              <a:rPr lang="en-GB" dirty="0"/>
              <a:t>Conflict</a:t>
            </a:r>
          </a:p>
          <a:p>
            <a:pPr marL="0" indent="0">
              <a:buNone/>
            </a:pPr>
            <a:r>
              <a:rPr lang="en-GB" dirty="0"/>
              <a:t>Loss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065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703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Practice this when you are not in pain. </a:t>
            </a:r>
          </a:p>
          <a:p>
            <a:r>
              <a:rPr lang="en-GB" sz="1200" dirty="0"/>
              <a:t>Plan:</a:t>
            </a:r>
          </a:p>
          <a:p>
            <a:pPr marL="228600" indent="-228600">
              <a:buAutoNum type="arabicPeriod"/>
            </a:pPr>
            <a:r>
              <a:rPr lang="en-GB" sz="1200" dirty="0"/>
              <a:t>Keep calm – panic will cloud your thinking and increase tension in your body – just what you don’t want.</a:t>
            </a:r>
          </a:p>
          <a:p>
            <a:pPr marL="228600" indent="-228600">
              <a:buAutoNum type="arabicPeriod"/>
            </a:pPr>
            <a:r>
              <a:rPr lang="en-GB" sz="1200" dirty="0"/>
              <a:t>Access relaxation – 7:11 breathing this will reduce tension in your body which will reduce pain and help you to think more clearly.</a:t>
            </a:r>
          </a:p>
          <a:p>
            <a:pPr marL="228600" indent="-228600">
              <a:buAutoNum type="arabicPeriod"/>
            </a:pPr>
            <a:r>
              <a:rPr lang="en-GB" sz="1200" dirty="0"/>
              <a:t>Accept it and anticipate recovery – flare ups of back pain are common but they needn’t ruin your life. They are part of the normal experience of back pain and with practice can be effectively managed.</a:t>
            </a:r>
          </a:p>
          <a:p>
            <a:pPr marL="228600" indent="-228600">
              <a:buAutoNum type="arabicPeriod"/>
            </a:pPr>
            <a:r>
              <a:rPr lang="en-GB" sz="1200" dirty="0"/>
              <a:t>Do a quick body check – is this your normal pain? Location, quality, severity. Red flags.</a:t>
            </a:r>
          </a:p>
          <a:p>
            <a:pPr marL="228600" indent="-228600">
              <a:buAutoNum type="arabicPeriod"/>
            </a:pPr>
            <a:r>
              <a:rPr lang="en-GB" sz="1200" dirty="0"/>
              <a:t>Check your thoughts/mood – are you </a:t>
            </a:r>
            <a:r>
              <a:rPr lang="en-GB" sz="1200" dirty="0" err="1"/>
              <a:t>catastrophising</a:t>
            </a:r>
            <a:r>
              <a:rPr lang="en-GB" sz="1200" dirty="0"/>
              <a:t>? are you angry?</a:t>
            </a:r>
          </a:p>
          <a:p>
            <a:pPr marL="228600" indent="-228600">
              <a:buAutoNum type="arabicPeriod"/>
            </a:pPr>
            <a:r>
              <a:rPr lang="en-GB" sz="1200" dirty="0"/>
              <a:t>Start stretching – consider your favourite stretch.</a:t>
            </a:r>
          </a:p>
          <a:p>
            <a:pPr marL="228600" indent="-228600">
              <a:buAutoNum type="arabicPeriod"/>
            </a:pPr>
            <a:r>
              <a:rPr lang="en-GB" sz="1200" dirty="0"/>
              <a:t>Use medication if necessary.</a:t>
            </a:r>
          </a:p>
          <a:p>
            <a:pPr marL="228600" indent="-228600">
              <a:buAutoNum type="arabicPeriod"/>
            </a:pPr>
            <a:r>
              <a:rPr lang="en-GB" sz="1200" dirty="0"/>
              <a:t>Consider heat/cold pack/TNS.</a:t>
            </a:r>
          </a:p>
          <a:p>
            <a:pPr marL="228600" indent="-228600">
              <a:buAutoNum type="arabicPeriod"/>
            </a:pPr>
            <a:r>
              <a:rPr lang="en-GB" sz="1200" dirty="0"/>
              <a:t>Modify your activity – avoid rest/over activity.</a:t>
            </a:r>
          </a:p>
          <a:p>
            <a:r>
              <a:rPr lang="en-GB" sz="1200" dirty="0"/>
              <a:t>10. Reflect on what caused it (think about triggers). What can I learn?</a:t>
            </a:r>
          </a:p>
          <a:p>
            <a:r>
              <a:rPr lang="en-GB" sz="1200" dirty="0"/>
              <a:t>11. Congratulate yourself on a job well done.</a:t>
            </a:r>
          </a:p>
          <a:p>
            <a:endParaRPr lang="en-GB" sz="1200" dirty="0"/>
          </a:p>
          <a:p>
            <a:r>
              <a:rPr lang="en-GB" dirty="0"/>
              <a:t>What are the challenges of using a flare-up plan.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332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 practical session on some simple relaxation techniques patients find helpful as part of their toolkit</a:t>
            </a:r>
          </a:p>
          <a:p>
            <a:r>
              <a:rPr lang="en-GB" sz="1200" b="1" dirty="0"/>
              <a:t>The relaxation response</a:t>
            </a:r>
          </a:p>
          <a:p>
            <a:endParaRPr lang="en-GB" sz="1200" b="1" dirty="0"/>
          </a:p>
          <a:p>
            <a:r>
              <a:rPr lang="en-GB" sz="1200" b="1" dirty="0"/>
              <a:t>Triggered by:</a:t>
            </a:r>
          </a:p>
          <a:p>
            <a:endParaRPr lang="en-GB" sz="1200" b="1" dirty="0"/>
          </a:p>
          <a:p>
            <a:r>
              <a:rPr lang="en-GB" sz="1200" dirty="0"/>
              <a:t>Perception of a lack of threat</a:t>
            </a:r>
          </a:p>
          <a:p>
            <a:r>
              <a:rPr lang="en-GB" sz="1200" dirty="0"/>
              <a:t>Sense of safety through social contact</a:t>
            </a:r>
          </a:p>
          <a:p>
            <a:r>
              <a:rPr lang="en-GB" sz="1200" dirty="0"/>
              <a:t>Pleasant emotions</a:t>
            </a:r>
          </a:p>
          <a:p>
            <a:r>
              <a:rPr lang="en-GB" sz="1200" dirty="0"/>
              <a:t>Achieving goals</a:t>
            </a:r>
          </a:p>
          <a:p>
            <a:r>
              <a:rPr lang="en-GB" sz="1200" dirty="0"/>
              <a:t>Solving problems</a:t>
            </a:r>
          </a:p>
          <a:p>
            <a:r>
              <a:rPr lang="en-GB" sz="1200" dirty="0"/>
              <a:t>Active relaxation exercises, i.e. 7-11 breathing</a:t>
            </a:r>
          </a:p>
          <a:p>
            <a:endParaRPr lang="en-GB" sz="1200" dirty="0"/>
          </a:p>
          <a:p>
            <a:r>
              <a:rPr lang="en-GB" dirty="0"/>
              <a:t>Take in a deep breath (for the count of 7)</a:t>
            </a:r>
          </a:p>
          <a:p>
            <a:r>
              <a:rPr lang="en-GB" dirty="0"/>
              <a:t>Hold briefly</a:t>
            </a:r>
          </a:p>
          <a:p>
            <a:r>
              <a:rPr lang="en-GB" dirty="0"/>
              <a:t>Release slowly (for the count of 11)</a:t>
            </a:r>
          </a:p>
          <a:p>
            <a:r>
              <a:rPr lang="en-GB" dirty="0"/>
              <a:t>Empty the lungs</a:t>
            </a:r>
          </a:p>
          <a:p>
            <a:r>
              <a:rPr lang="en-GB" dirty="0"/>
              <a:t>Pause</a:t>
            </a:r>
          </a:p>
          <a:p>
            <a:r>
              <a:rPr lang="en-GB" dirty="0"/>
              <a:t>Repeat</a:t>
            </a:r>
          </a:p>
          <a:p>
            <a:endParaRPr lang="en-GB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6C62E-E322-482B-B53E-B2133BC2C83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6334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Individual phone call to discuss session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36C62E-E322-482B-B53E-B2133BC2C83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1474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Practice this when you are not in pain. </a:t>
            </a:r>
          </a:p>
          <a:p>
            <a:r>
              <a:rPr lang="en-GB" sz="1200" dirty="0"/>
              <a:t>Plan:</a:t>
            </a:r>
          </a:p>
          <a:p>
            <a:pPr marL="228600" indent="-228600">
              <a:buAutoNum type="arabicPeriod"/>
            </a:pPr>
            <a:r>
              <a:rPr lang="en-GB" sz="1200" dirty="0"/>
              <a:t>Keep calm – panic will cloud your thinking and increase tension in your body – just what you don’t want.</a:t>
            </a:r>
          </a:p>
          <a:p>
            <a:pPr marL="228600" indent="-228600">
              <a:buAutoNum type="arabicPeriod"/>
            </a:pPr>
            <a:r>
              <a:rPr lang="en-GB" sz="1200" dirty="0"/>
              <a:t>Access relaxation – 7:11 breathing this will reduce tension in your body which will reduce pain and help you to think more clearly.</a:t>
            </a:r>
          </a:p>
          <a:p>
            <a:pPr marL="228600" indent="-228600">
              <a:buAutoNum type="arabicPeriod"/>
            </a:pPr>
            <a:r>
              <a:rPr lang="en-GB" sz="1200" dirty="0"/>
              <a:t>Accept it and anticipate recovery – flare ups of back pain are common but they needn’t ruin your life. They are part of the normal experience of back pain and with practice can be effectively managed.</a:t>
            </a:r>
          </a:p>
          <a:p>
            <a:pPr marL="228600" indent="-228600">
              <a:buAutoNum type="arabicPeriod"/>
            </a:pPr>
            <a:r>
              <a:rPr lang="en-GB" sz="1200" dirty="0"/>
              <a:t>Do a quick body check – is this your normal pain? Location, quality, severity. Red flags.</a:t>
            </a:r>
          </a:p>
          <a:p>
            <a:pPr marL="228600" indent="-228600">
              <a:buAutoNum type="arabicPeriod"/>
            </a:pPr>
            <a:r>
              <a:rPr lang="en-GB" sz="1200" dirty="0"/>
              <a:t>Check your thoughts/mood – are you </a:t>
            </a:r>
            <a:r>
              <a:rPr lang="en-GB" sz="1200" dirty="0" err="1"/>
              <a:t>catastrophising</a:t>
            </a:r>
            <a:r>
              <a:rPr lang="en-GB" sz="1200" dirty="0"/>
              <a:t>? are you angry?</a:t>
            </a:r>
          </a:p>
          <a:p>
            <a:pPr marL="228600" indent="-228600">
              <a:buAutoNum type="arabicPeriod"/>
            </a:pPr>
            <a:r>
              <a:rPr lang="en-GB" sz="1200" dirty="0"/>
              <a:t>Start stretching – consider your favourite stretch.</a:t>
            </a:r>
          </a:p>
          <a:p>
            <a:pPr marL="228600" indent="-228600">
              <a:buAutoNum type="arabicPeriod"/>
            </a:pPr>
            <a:r>
              <a:rPr lang="en-GB" sz="1200" dirty="0"/>
              <a:t>Use medication if necessary.</a:t>
            </a:r>
          </a:p>
          <a:p>
            <a:pPr marL="228600" indent="-228600">
              <a:buAutoNum type="arabicPeriod"/>
            </a:pPr>
            <a:r>
              <a:rPr lang="en-GB" sz="1200" dirty="0"/>
              <a:t>Consider heat/cold pack/TNS.</a:t>
            </a:r>
          </a:p>
          <a:p>
            <a:pPr marL="228600" indent="-228600">
              <a:buAutoNum type="arabicPeriod"/>
            </a:pPr>
            <a:r>
              <a:rPr lang="en-GB" sz="1200" dirty="0"/>
              <a:t>Modify your activity – avoid rest/over activity.</a:t>
            </a:r>
          </a:p>
          <a:p>
            <a:r>
              <a:rPr lang="en-GB" sz="1200" dirty="0"/>
              <a:t>10. Reflect on what caused it (think about triggers). What can I learn?</a:t>
            </a:r>
          </a:p>
          <a:p>
            <a:r>
              <a:rPr lang="en-GB" sz="1200" dirty="0"/>
              <a:t>11. Congratulate yourself on a job well done.</a:t>
            </a:r>
          </a:p>
          <a:p>
            <a:endParaRPr lang="en-GB" sz="1200" dirty="0"/>
          </a:p>
          <a:p>
            <a:r>
              <a:rPr lang="en-GB" dirty="0"/>
              <a:t>What are the challenges of using a flare-up plan.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212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Facilitate a discussion around the concept of safe exercise – explore unhelpful beliefs, fear avoidance, low self efficacy</a:t>
            </a:r>
          </a:p>
          <a:p>
            <a:r>
              <a:rPr lang="en-GB" dirty="0"/>
              <a:t>Introduce the role that aerobic activity can play in their recovery – free movement, strengthening dormant pathways, muscles, cardiovascular fitness, benefits to </a:t>
            </a:r>
            <a:r>
              <a:rPr lang="en-GB" dirty="0" err="1"/>
              <a:t>toher</a:t>
            </a:r>
            <a:r>
              <a:rPr lang="en-GB" dirty="0"/>
              <a:t> health complaints</a:t>
            </a:r>
          </a:p>
          <a:p>
            <a:r>
              <a:rPr lang="en-GB" dirty="0"/>
              <a:t>The role that strength training can play – increased stamina, increased function, reduced fear</a:t>
            </a:r>
          </a:p>
          <a:p>
            <a:r>
              <a:rPr lang="en-GB" dirty="0"/>
              <a:t>Reflect on stretches, the evidence behind the value of yoga</a:t>
            </a:r>
          </a:p>
          <a:p>
            <a:r>
              <a:rPr lang="en-GB" dirty="0"/>
              <a:t>Set some targets for patients in relation to aerobic activity for the next 5 weeks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What changes are you noticing since beginning the programme?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Are there any challenges to implementing changes?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9AE32-A4C1-44C9-9A2B-8C2486F793C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008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31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What do we do already to help with our sleep?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What new ideas can we implement?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What may prevent us from implementing these new ideas?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460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969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75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486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58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526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BBCD-FA6F-42B6-8CCB-794866C2F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2C53E9-D86B-4880-932B-3A08EBFD57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CDE0A-1E37-4A10-85EB-DC8F83DA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101EE-C71C-40FB-A98F-8CB20F58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4498C-620F-4DC5-87C0-1A9B77A26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65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DD4FF-F72E-40A5-B222-4113E961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A2ADC-20C9-46B0-9B3D-170FCD890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9A4FC-9997-4C51-9C24-086A93937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4F9AC-DF35-47B0-B5C1-33C267AA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CF91F-2AE0-400F-9CB6-E13841FA6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1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5CAC56-151B-4A44-B952-10689C831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49FD77-D902-43E8-ADD3-862EE95E7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5025C-68B9-4E23-BD67-34E34CF281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487BD-A57A-4741-808C-67D8B49D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60F95-B25C-48A1-81EC-EC3D99159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29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E78B-2F65-48DF-8926-4F21624F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2DBE1-6AC0-43BF-BEC3-3C6B8826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93594-3FF0-4B96-B975-A7F5E1AABE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C5EC0-4073-4680-A721-0016C96C3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18785-23C1-4E93-B37B-C7F03D3C1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1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3CDED-F00B-4C60-979A-CFCD5AB58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22D5A-6897-436F-A328-A950A15FC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4208E-2CFE-45E2-BD13-248B15F79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B5851-C376-4F24-8AEC-2C88229A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28D41-9E61-440F-9072-8A47E937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3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6FCBB-7F17-479D-83B4-5B3CF365B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D1290-14BC-46BE-8E16-1939B810D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471200-B291-48D9-9CB7-1989674A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F8A02-31AC-4775-BCD1-88F0E2D3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9FA71-73FF-47DE-8634-51D3D71F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428CE-376C-4267-9E97-1BA471829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7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2F78E-B29C-48C9-821B-B564FDEF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6FC31-726A-4680-AC62-41596D6B8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BEF4D-1014-433A-BDB1-79CC295F6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020D99-46BD-440D-958D-0563F5E2B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0BA1E2-C321-4B68-A629-75991D6964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DDA39B-B9AE-4BFC-A1E5-FF1E5BD3B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13CA45-068D-482B-89BF-FABE51AC3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535756-F2B5-4CCE-B26B-C310DFEF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4B374-E8B7-4241-8522-63B4A6F3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C8F95B-4089-49F5-9E76-FABA6A5BAB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3CE3B-CED4-4AB9-A07A-974A660D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88704-8E56-47DD-872D-7A198EBC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14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FE8488-A68A-462B-8A76-1EC59FFB2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39E5A-C3DC-4BBA-BF34-A672B98A6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DEF95-A2AE-4F73-A0BD-39623C3E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34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8BA2-BB2C-440D-9C46-A5EB6D15D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81C5B-F87A-4A60-87C8-98D08768C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6A51A6-A59B-41F2-8385-E5102103B2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AB645-98A7-4252-B2F2-BE7E07AF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7CCF7-7DA5-44A6-8E64-2321CB9E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1632C-E50C-4FA3-A052-3C2970F5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3C95-5BC9-41C8-B935-BD1B1D05E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8E9F26-0BF0-4CA1-AF81-7B0107DA49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5D66B0-DAD0-4635-8239-3C4160978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70280-DF70-442E-9D2B-1990347209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18A358-B8E5-416C-8A7C-123D68D85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45130-A911-4FB3-A855-1240ECA4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50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" y="0"/>
            <a:ext cx="12192000" cy="7795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35"/>
          <a:stretch/>
        </p:blipFill>
        <p:spPr>
          <a:xfrm>
            <a:off x="116728" y="127245"/>
            <a:ext cx="758761" cy="872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6" t="79310" r="17605"/>
          <a:stretch/>
        </p:blipFill>
        <p:spPr>
          <a:xfrm>
            <a:off x="950058" y="36919"/>
            <a:ext cx="1173816" cy="6303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2315185" y="471764"/>
            <a:ext cx="3780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www.roh.nhs.uk | @ROHNHSFT | 0121 685 4000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702" y="64085"/>
            <a:ext cx="1294545" cy="57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0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szsXjozez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C_3phB93rv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IpjTn2fAxO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5030" y="4586751"/>
            <a:ext cx="38409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</a:rPr>
              <a:t>Back to Life</a:t>
            </a:r>
          </a:p>
        </p:txBody>
      </p:sp>
      <p:sp>
        <p:nvSpPr>
          <p:cNvPr id="7" name="Rectangle 6"/>
          <p:cNvSpPr/>
          <p:nvPr/>
        </p:nvSpPr>
        <p:spPr>
          <a:xfrm>
            <a:off x="345030" y="5498840"/>
            <a:ext cx="84487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5D129"/>
                </a:solidFill>
              </a:rPr>
              <a:t>Session 4: </a:t>
            </a:r>
          </a:p>
          <a:p>
            <a:r>
              <a:rPr lang="en-GB" sz="2400" b="1" dirty="0">
                <a:solidFill>
                  <a:srgbClr val="C5D129"/>
                </a:solidFill>
              </a:rPr>
              <a:t>Combining Physical and Psychological Treatment for back pain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715547" y="1848972"/>
            <a:ext cx="2338480" cy="2678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996" y="213452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99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Knee rolling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FF97B8-B702-40A8-B9C6-5FF2BF9F9C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43" y="2090057"/>
            <a:ext cx="9847013" cy="286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72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The CAT stretch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C2E64A-3D5A-430B-9E2A-23105FFB8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57" y="2541062"/>
            <a:ext cx="11553938" cy="329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29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What triggers my flare-ups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289231" y="1831794"/>
            <a:ext cx="7443257" cy="4740029"/>
            <a:chOff x="2410085" y="1398301"/>
            <a:chExt cx="7443257" cy="4740029"/>
          </a:xfrm>
        </p:grpSpPr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C4A7F01A-25D5-4223-A9A3-8B696FE166D0}"/>
                </a:ext>
              </a:extLst>
            </p:cNvPr>
            <p:cNvSpPr/>
            <p:nvPr/>
          </p:nvSpPr>
          <p:spPr>
            <a:xfrm>
              <a:off x="3750732" y="1447801"/>
              <a:ext cx="4690534" cy="4690529"/>
            </a:xfrm>
            <a:prstGeom prst="triangle">
              <a:avLst>
                <a:gd name="adj" fmla="val 50068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800" b="1" dirty="0"/>
                <a:t>BIGGER PICTURE?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8BFDB3D-E4E2-4020-87B5-360812DA3FDE}"/>
                </a:ext>
              </a:extLst>
            </p:cNvPr>
            <p:cNvSpPr txBox="1"/>
            <p:nvPr/>
          </p:nvSpPr>
          <p:spPr>
            <a:xfrm>
              <a:off x="7139254" y="5553554"/>
              <a:ext cx="2714088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Personal traits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5584E86-9140-4A08-85E1-AB31B88340A3}"/>
                </a:ext>
              </a:extLst>
            </p:cNvPr>
            <p:cNvSpPr txBox="1"/>
            <p:nvPr/>
          </p:nvSpPr>
          <p:spPr>
            <a:xfrm>
              <a:off x="2410085" y="5553554"/>
              <a:ext cx="2705100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Environment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83D3B16-6E62-405C-B500-B174FD4EABE5}"/>
                </a:ext>
              </a:extLst>
            </p:cNvPr>
            <p:cNvSpPr txBox="1"/>
            <p:nvPr/>
          </p:nvSpPr>
          <p:spPr>
            <a:xfrm>
              <a:off x="5115185" y="1398301"/>
              <a:ext cx="1961627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3200" dirty="0"/>
                <a:t>Life events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B1CFB57-F038-4A08-8829-72046C132563}"/>
              </a:ext>
            </a:extLst>
          </p:cNvPr>
          <p:cNvSpPr txBox="1"/>
          <p:nvPr/>
        </p:nvSpPr>
        <p:spPr>
          <a:xfrm>
            <a:off x="679269" y="2830286"/>
            <a:ext cx="2705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Pete – flare-ups video here</a:t>
            </a:r>
          </a:p>
        </p:txBody>
      </p:sp>
    </p:spTree>
    <p:extLst>
      <p:ext uri="{BB962C8B-B14F-4D97-AF65-F5344CB8AC3E}">
        <p14:creationId xmlns:p14="http://schemas.microsoft.com/office/powerpoint/2010/main" val="4152238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Thinking about thinking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732D95-F85D-4F4C-983E-6AEBA13860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491" y="1978085"/>
            <a:ext cx="6321131" cy="469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654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8529B1-C247-4BF6-A9EF-2B14B4E61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817" y="1611085"/>
            <a:ext cx="7634058" cy="465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72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Implementing the flare-up plan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611202"/>
            <a:ext cx="118434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Keep calm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Access relaxation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Accept it and anticipate recovery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Do a quick body check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Check your thoughts/mood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Start stretching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Use medication if necessary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Consider hot/cold pack/TNS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Modify your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Graded your exercise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Reflect on what caused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Congratulate yourself</a:t>
            </a:r>
          </a:p>
        </p:txBody>
      </p:sp>
    </p:spTree>
    <p:extLst>
      <p:ext uri="{BB962C8B-B14F-4D97-AF65-F5344CB8AC3E}">
        <p14:creationId xmlns:p14="http://schemas.microsoft.com/office/powerpoint/2010/main" val="931871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Time to relax</a:t>
            </a:r>
          </a:p>
        </p:txBody>
      </p:sp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EC04B597-FF0F-47B3-8D78-E41BD44042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494" y="1811197"/>
            <a:ext cx="4942732" cy="28189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4F53FD2-3AD8-4C42-AE92-1EAB62483B19}"/>
              </a:ext>
            </a:extLst>
          </p:cNvPr>
          <p:cNvSpPr/>
          <p:nvPr/>
        </p:nvSpPr>
        <p:spPr>
          <a:xfrm>
            <a:off x="4567291" y="4774597"/>
            <a:ext cx="2887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https://youtu.be/lszsXjozezU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50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Summary </a:t>
            </a:r>
            <a:r>
              <a:rPr lang="en-GB" sz="3200" b="1">
                <a:solidFill>
                  <a:srgbClr val="09747D"/>
                </a:solidFill>
              </a:rPr>
              <a:t>of session </a:t>
            </a:r>
            <a:endParaRPr lang="en-GB" sz="3200" b="1" dirty="0">
              <a:solidFill>
                <a:srgbClr val="0974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36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Personal time</a:t>
            </a:r>
          </a:p>
        </p:txBody>
      </p:sp>
    </p:spTree>
    <p:extLst>
      <p:ext uri="{BB962C8B-B14F-4D97-AF65-F5344CB8AC3E}">
        <p14:creationId xmlns:p14="http://schemas.microsoft.com/office/powerpoint/2010/main" val="1525828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10313505" y="4878421"/>
            <a:ext cx="1443993" cy="16538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337" y="5278321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6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Review of last week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843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69495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Halfway group review</a:t>
            </a:r>
          </a:p>
        </p:txBody>
      </p:sp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20D9CCCD-94A2-4376-B63E-036215D06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6526" y="1713404"/>
            <a:ext cx="5708668" cy="324005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3CC1775-77ED-443F-9463-0BF4ED81B51C}"/>
              </a:ext>
            </a:extLst>
          </p:cNvPr>
          <p:cNvSpPr/>
          <p:nvPr/>
        </p:nvSpPr>
        <p:spPr>
          <a:xfrm>
            <a:off x="4491405" y="5144596"/>
            <a:ext cx="3038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https://youtu.be/C_3phB93rvI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852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Why can sleep be such a problem when we are in pain</a:t>
            </a:r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93742C16-577F-42E9-AD54-98BE91799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6655" y="1731944"/>
            <a:ext cx="5034854" cy="285541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3C8384C-BC60-4B24-998B-10BDAEEEB8A4}"/>
              </a:ext>
            </a:extLst>
          </p:cNvPr>
          <p:cNvSpPr/>
          <p:nvPr/>
        </p:nvSpPr>
        <p:spPr>
          <a:xfrm>
            <a:off x="4404094" y="4865316"/>
            <a:ext cx="2959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https://youtu.be/IpjTn2fAxOc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099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Reflecting on our sleep ability patterns</a:t>
            </a:r>
          </a:p>
        </p:txBody>
      </p:sp>
    </p:spTree>
    <p:extLst>
      <p:ext uri="{BB962C8B-B14F-4D97-AF65-F5344CB8AC3E}">
        <p14:creationId xmlns:p14="http://schemas.microsoft.com/office/powerpoint/2010/main" val="970173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Motion is lotion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843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5 more exercises to help you recover: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50973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Sit to stand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81259-99A0-42AF-9240-70A77C307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35" y="2182367"/>
            <a:ext cx="9612842" cy="385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52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Lateral flexion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C1A0FF-C352-4E8E-804D-3DF29807A2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28" y="2154935"/>
            <a:ext cx="8386478" cy="387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89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Bending and lifting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1D352-533C-4F1B-8D60-E3BAB20A1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6" y="1611202"/>
            <a:ext cx="5286200" cy="34507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652993-8064-4B35-B517-930CAD519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256" y="1740109"/>
            <a:ext cx="5464629" cy="332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97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1107</Words>
  <Application>Microsoft Office PowerPoint</Application>
  <PresentationFormat>Widescreen</PresentationFormat>
  <Paragraphs>154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Life</dc:title>
  <dc:creator>Rogers, David</dc:creator>
  <cp:lastModifiedBy>Law, Pete</cp:lastModifiedBy>
  <cp:revision>26</cp:revision>
  <dcterms:created xsi:type="dcterms:W3CDTF">2020-05-20T09:43:37Z</dcterms:created>
  <dcterms:modified xsi:type="dcterms:W3CDTF">2020-07-20T13:52:11Z</dcterms:modified>
</cp:coreProperties>
</file>