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3" r:id="rId7"/>
    <p:sldId id="261" r:id="rId8"/>
    <p:sldId id="264" r:id="rId9"/>
    <p:sldId id="265" r:id="rId10"/>
    <p:sldId id="267"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5D129"/>
    <a:srgbClr val="0974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06" autoAdjust="0"/>
    <p:restoredTop sz="80468" autoAdjust="0"/>
  </p:normalViewPr>
  <p:slideViewPr>
    <p:cSldViewPr snapToGrid="0">
      <p:cViewPr varScale="1">
        <p:scale>
          <a:sx n="101" d="100"/>
          <a:sy n="101" d="100"/>
        </p:scale>
        <p:origin x="678" y="11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2239ED-1039-4305-B2C7-C1111AD963C5}" type="datetimeFigureOut">
              <a:rPr lang="en-GB" smtClean="0"/>
              <a:t>13/07/2020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36C62E-E322-482B-B53E-B2133BC2C83D}" type="slidenum">
              <a:rPr lang="en-GB" smtClean="0"/>
              <a:t>‹#›</a:t>
            </a:fld>
            <a:endParaRPr lang="en-GB"/>
          </a:p>
        </p:txBody>
      </p:sp>
    </p:spTree>
    <p:extLst>
      <p:ext uri="{BB962C8B-B14F-4D97-AF65-F5344CB8AC3E}">
        <p14:creationId xmlns:p14="http://schemas.microsoft.com/office/powerpoint/2010/main" val="2793999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Set the scene, explain BPS approach explores how pain makes them feel, and how does it influence their life. Explain why group work is more effective</a:t>
            </a:r>
          </a:p>
          <a:p>
            <a:pPr marL="285750" indent="-285750">
              <a:buFont typeface="Arial" panose="020B0604020202020204" pitchFamily="34" charset="0"/>
              <a:buChar char="•"/>
            </a:pPr>
            <a:r>
              <a:rPr lang="en-GB" sz="1200" dirty="0"/>
              <a:t>Team members</a:t>
            </a:r>
          </a:p>
          <a:p>
            <a:pPr marL="285750" indent="-285750">
              <a:buFont typeface="Arial" panose="020B0604020202020204" pitchFamily="34" charset="0"/>
              <a:buChar char="•"/>
            </a:pPr>
            <a:r>
              <a:rPr lang="en-GB" sz="1200" dirty="0"/>
              <a:t>Back to Life – what is it, how did I get here</a:t>
            </a:r>
          </a:p>
          <a:p>
            <a:pPr marL="285750" indent="-285750">
              <a:buFont typeface="Arial" panose="020B0604020202020204" pitchFamily="34" charset="0"/>
              <a:buChar char="•"/>
            </a:pPr>
            <a:r>
              <a:rPr lang="en-GB" sz="1200" dirty="0"/>
              <a:t>Ground rules</a:t>
            </a:r>
          </a:p>
          <a:p>
            <a:pPr marL="285750" indent="-285750">
              <a:buFont typeface="Arial" panose="020B0604020202020204" pitchFamily="34" charset="0"/>
              <a:buChar char="•"/>
            </a:pPr>
            <a:r>
              <a:rPr lang="en-GB" sz="1200" dirty="0"/>
              <a:t>Group effect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7D36C62E-E322-482B-B53E-B2133BC2C83D}" type="slidenum">
              <a:rPr lang="en-GB" smtClean="0"/>
              <a:t>2</a:t>
            </a:fld>
            <a:endParaRPr lang="en-GB"/>
          </a:p>
        </p:txBody>
      </p:sp>
    </p:spTree>
    <p:extLst>
      <p:ext uri="{BB962C8B-B14F-4D97-AF65-F5344CB8AC3E}">
        <p14:creationId xmlns:p14="http://schemas.microsoft.com/office/powerpoint/2010/main" val="1499857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Introduce, explaining how this approach worked for this patient</a:t>
            </a:r>
          </a:p>
        </p:txBody>
      </p:sp>
      <p:sp>
        <p:nvSpPr>
          <p:cNvPr id="4" name="Slide Number Placeholder 3"/>
          <p:cNvSpPr>
            <a:spLocks noGrp="1"/>
          </p:cNvSpPr>
          <p:nvPr>
            <p:ph type="sldNum" sz="quarter" idx="10"/>
          </p:nvPr>
        </p:nvSpPr>
        <p:spPr/>
        <p:txBody>
          <a:bodyPr/>
          <a:lstStyle/>
          <a:p>
            <a:fld id="{7D36C62E-E322-482B-B53E-B2133BC2C83D}" type="slidenum">
              <a:rPr lang="en-GB" smtClean="0"/>
              <a:t>3</a:t>
            </a:fld>
            <a:endParaRPr lang="en-GB"/>
          </a:p>
        </p:txBody>
      </p:sp>
    </p:spTree>
    <p:extLst>
      <p:ext uri="{BB962C8B-B14F-4D97-AF65-F5344CB8AC3E}">
        <p14:creationId xmlns:p14="http://schemas.microsoft.com/office/powerpoint/2010/main" val="14742259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Facilitate story telling for each patient. Allow their ‘buddy’ to tell their story briefly for them</a:t>
            </a:r>
          </a:p>
          <a:p>
            <a:pPr marL="342900" indent="-342900">
              <a:buFont typeface="Arial" panose="020B0604020202020204" pitchFamily="34" charset="0"/>
              <a:buChar char="•"/>
            </a:pPr>
            <a:r>
              <a:rPr lang="en-GB" sz="1200" dirty="0"/>
              <a:t>When did your pain problem start?</a:t>
            </a:r>
          </a:p>
          <a:p>
            <a:pPr marL="342900" indent="-342900">
              <a:buFont typeface="Arial" panose="020B0604020202020204" pitchFamily="34" charset="0"/>
              <a:buChar char="•"/>
            </a:pPr>
            <a:r>
              <a:rPr lang="en-GB" sz="1200" dirty="0"/>
              <a:t>How does it affect you?</a:t>
            </a:r>
          </a:p>
          <a:p>
            <a:pPr marL="342900" indent="-342900">
              <a:buFont typeface="Arial" panose="020B0604020202020204" pitchFamily="34" charset="0"/>
              <a:buChar char="•"/>
            </a:pPr>
            <a:r>
              <a:rPr lang="en-GB" sz="1200" dirty="0"/>
              <a:t>What do you want to change about your life from doing the course?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7D36C62E-E322-482B-B53E-B2133BC2C83D}" type="slidenum">
              <a:rPr lang="en-GB" smtClean="0"/>
              <a:t>4</a:t>
            </a:fld>
            <a:endParaRPr lang="en-GB"/>
          </a:p>
        </p:txBody>
      </p:sp>
    </p:spTree>
    <p:extLst>
      <p:ext uri="{BB962C8B-B14F-4D97-AF65-F5344CB8AC3E}">
        <p14:creationId xmlns:p14="http://schemas.microsoft.com/office/powerpoint/2010/main" val="2400851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Simple stretching and breathing exercise to introduce the value of physical activity, usually using forward bend as an example</a:t>
            </a:r>
          </a:p>
        </p:txBody>
      </p:sp>
      <p:sp>
        <p:nvSpPr>
          <p:cNvPr id="4" name="Slide Number Placeholder 3"/>
          <p:cNvSpPr>
            <a:spLocks noGrp="1"/>
          </p:cNvSpPr>
          <p:nvPr>
            <p:ph type="sldNum" sz="quarter" idx="10"/>
          </p:nvPr>
        </p:nvSpPr>
        <p:spPr/>
        <p:txBody>
          <a:bodyPr/>
          <a:lstStyle/>
          <a:p>
            <a:fld id="{7D36C62E-E322-482B-B53E-B2133BC2C83D}" type="slidenum">
              <a:rPr lang="en-GB" smtClean="0"/>
              <a:t>5</a:t>
            </a:fld>
            <a:endParaRPr lang="en-GB"/>
          </a:p>
        </p:txBody>
      </p:sp>
    </p:spTree>
    <p:extLst>
      <p:ext uri="{BB962C8B-B14F-4D97-AF65-F5344CB8AC3E}">
        <p14:creationId xmlns:p14="http://schemas.microsoft.com/office/powerpoint/2010/main" val="2382399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dirty="0">
                <a:solidFill>
                  <a:srgbClr val="FF0000"/>
                </a:solidFill>
              </a:rPr>
              <a:t>Use video link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dirty="0">
                <a:solidFill>
                  <a:srgbClr val="FF0000"/>
                </a:solidFill>
              </a:rPr>
              <a:t>1. Data from worldwide studies show that 99% of back pain does not have a serious (cancer/infection/fracture) cause. Once serious disease has been excluded, the findings on scans help little in understanding the pain, its treatment or recovery and do not improve clinical outcomes. Unnecessary scanning can sometimes do harm. Most episodes of back pain recover.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dirty="0">
                <a:solidFill>
                  <a:srgbClr val="FF0000"/>
                </a:solidFill>
              </a:rPr>
              <a:t>2. There is no evidence that back pain gets worse over time. What we do know is that negative thoughts</a:t>
            </a:r>
            <a:r>
              <a:rPr lang="en-GB" sz="1200" i="0" baseline="0" dirty="0">
                <a:solidFill>
                  <a:srgbClr val="FF0000"/>
                </a:solidFill>
              </a:rPr>
              <a:t> about back pain worries the future are strongly associated with back pain which persists.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0" baseline="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dirty="0">
                <a:solidFill>
                  <a:srgbClr val="FF0000"/>
                </a:solidFill>
              </a:rPr>
              <a:t>3. Graded</a:t>
            </a:r>
            <a:r>
              <a:rPr lang="en-GB" sz="1200" i="0" baseline="0" dirty="0">
                <a:solidFill>
                  <a:srgbClr val="FF0000"/>
                </a:solidFill>
              </a:rPr>
              <a:t> activity/movement in all directions is safe and good for the recovery of back pain (including flexing the spine). This may directly contradict advice you may have heard on manual handling courses or been told by HCP There is no particular set of exercises which have been shown to be superior for treating LBP. ‘Core’ exercises have a small beneficial effect on back pain but no more than any other form of exercise. Bracing the trunk muscles before activity is not recommended and can slow recovery. Graded bending and lifting should not be avoided in patients with back pain. Avoiding movements or activities which make back pain worse can promote fear and delay recovery as can maladaptive coping (alcohol, over-medication, drugs).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0" baseline="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baseline="0" dirty="0">
                <a:solidFill>
                  <a:srgbClr val="FF0000"/>
                </a:solidFill>
              </a:rPr>
              <a:t>4. Spine posture in sitting, standing and lifting does not predict LBP.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0" baseline="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baseline="0" dirty="0">
                <a:solidFill>
                  <a:srgbClr val="FF0000"/>
                </a:solidFill>
              </a:rPr>
              <a:t>5. Flare ups of pain are common. They are strongly associated with changes in activity levels and fluctuations in stress/mood rather than damage.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1" baseline="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u="sng" baseline="0" dirty="0">
                <a:solidFill>
                  <a:srgbClr val="FF0000"/>
                </a:solidFill>
              </a:rPr>
              <a:t>References: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1" kern="1200" dirty="0">
                <a:solidFill>
                  <a:schemeClr val="tx1"/>
                </a:solidFill>
                <a:effectLst/>
                <a:latin typeface="+mn-lt"/>
                <a:ea typeface="+mn-ea"/>
                <a:cs typeface="+mn-cs"/>
              </a:rPr>
              <a:t>Back to basics: 10 facts every person should know about back pain.</a:t>
            </a:r>
            <a:r>
              <a:rPr lang="en-GB" sz="1200" b="1" i="1" kern="1200" dirty="0">
                <a:solidFill>
                  <a:schemeClr val="tx1"/>
                </a:solidFill>
                <a:effectLst/>
                <a:latin typeface="+mn-lt"/>
                <a:ea typeface="+mn-ea"/>
                <a:cs typeface="+mn-cs"/>
              </a:rPr>
              <a:t> </a:t>
            </a:r>
            <a:r>
              <a:rPr lang="en-GB" sz="1200" b="0" i="1" kern="1200" dirty="0">
                <a:solidFill>
                  <a:schemeClr val="tx1"/>
                </a:solidFill>
                <a:effectLst/>
                <a:latin typeface="+mn-lt"/>
                <a:ea typeface="+mn-ea"/>
                <a:cs typeface="+mn-cs"/>
              </a:rPr>
              <a:t>Peter B O'Sullivan</a:t>
            </a:r>
            <a:r>
              <a:rPr lang="en-GB" sz="1200" b="1" i="1" kern="1200" dirty="0">
                <a:solidFill>
                  <a:schemeClr val="tx1"/>
                </a:solidFill>
                <a:effectLst/>
                <a:latin typeface="+mn-lt"/>
                <a:ea typeface="+mn-ea"/>
                <a:cs typeface="+mn-cs"/>
              </a:rPr>
              <a:t>, </a:t>
            </a:r>
            <a:r>
              <a:rPr lang="en-GB" sz="1200" b="0" i="1" kern="1200" dirty="0">
                <a:solidFill>
                  <a:schemeClr val="tx1"/>
                </a:solidFill>
                <a:effectLst/>
                <a:latin typeface="+mn-lt"/>
                <a:ea typeface="+mn-ea"/>
                <a:cs typeface="+mn-cs"/>
              </a:rPr>
              <a:t>J P </a:t>
            </a:r>
            <a:r>
              <a:rPr lang="en-GB" sz="1200" b="0" i="1" kern="1200" dirty="0" err="1">
                <a:solidFill>
                  <a:schemeClr val="tx1"/>
                </a:solidFill>
                <a:effectLst/>
                <a:latin typeface="+mn-lt"/>
                <a:ea typeface="+mn-ea"/>
                <a:cs typeface="+mn-cs"/>
              </a:rPr>
              <a:t>Caneiro</a:t>
            </a:r>
            <a:r>
              <a:rPr lang="en-GB" sz="1200" b="1" i="1" kern="1200" dirty="0">
                <a:solidFill>
                  <a:schemeClr val="tx1"/>
                </a:solidFill>
                <a:effectLst/>
                <a:latin typeface="+mn-lt"/>
                <a:ea typeface="+mn-ea"/>
                <a:cs typeface="+mn-cs"/>
              </a:rPr>
              <a:t>, </a:t>
            </a:r>
            <a:r>
              <a:rPr lang="en-GB" sz="1200" b="0" i="1" kern="1200" dirty="0">
                <a:solidFill>
                  <a:schemeClr val="tx1"/>
                </a:solidFill>
                <a:effectLst/>
                <a:latin typeface="+mn-lt"/>
                <a:ea typeface="+mn-ea"/>
                <a:cs typeface="+mn-cs"/>
              </a:rPr>
              <a:t>Kieran O'Sullivan</a:t>
            </a:r>
            <a:r>
              <a:rPr lang="en-GB" sz="1200" b="1" i="1" kern="1200" dirty="0">
                <a:solidFill>
                  <a:schemeClr val="tx1"/>
                </a:solidFill>
                <a:effectLst/>
                <a:latin typeface="+mn-lt"/>
                <a:ea typeface="+mn-ea"/>
                <a:cs typeface="+mn-cs"/>
              </a:rPr>
              <a:t>, </a:t>
            </a:r>
            <a:r>
              <a:rPr lang="en-GB" sz="1200" b="0" i="1" kern="1200" dirty="0">
                <a:solidFill>
                  <a:schemeClr val="tx1"/>
                </a:solidFill>
                <a:effectLst/>
                <a:latin typeface="+mn-lt"/>
                <a:ea typeface="+mn-ea"/>
                <a:cs typeface="+mn-cs"/>
              </a:rPr>
              <a:t>Ivan Lin</a:t>
            </a:r>
            <a:r>
              <a:rPr lang="en-GB" sz="1200" b="1" i="1" kern="1200" dirty="0">
                <a:solidFill>
                  <a:schemeClr val="tx1"/>
                </a:solidFill>
                <a:effectLst/>
                <a:latin typeface="+mn-lt"/>
                <a:ea typeface="+mn-ea"/>
                <a:cs typeface="+mn-cs"/>
              </a:rPr>
              <a:t>, </a:t>
            </a:r>
            <a:r>
              <a:rPr lang="en-GB" sz="1200" b="0" i="1" kern="1200" dirty="0">
                <a:solidFill>
                  <a:schemeClr val="tx1"/>
                </a:solidFill>
                <a:effectLst/>
                <a:latin typeface="+mn-lt"/>
                <a:ea typeface="+mn-ea"/>
                <a:cs typeface="+mn-cs"/>
              </a:rPr>
              <a:t>Samantha </a:t>
            </a:r>
            <a:r>
              <a:rPr lang="en-GB" sz="1200" b="0" i="1" kern="1200" dirty="0" err="1">
                <a:solidFill>
                  <a:schemeClr val="tx1"/>
                </a:solidFill>
                <a:effectLst/>
                <a:latin typeface="+mn-lt"/>
                <a:ea typeface="+mn-ea"/>
                <a:cs typeface="+mn-cs"/>
              </a:rPr>
              <a:t>Bunzli</a:t>
            </a:r>
            <a:r>
              <a:rPr lang="en-GB" sz="1200" b="1" i="1" kern="1200" dirty="0">
                <a:solidFill>
                  <a:schemeClr val="tx1"/>
                </a:solidFill>
                <a:effectLst/>
                <a:latin typeface="+mn-lt"/>
                <a:ea typeface="+mn-ea"/>
                <a:cs typeface="+mn-cs"/>
              </a:rPr>
              <a:t>, </a:t>
            </a:r>
            <a:r>
              <a:rPr lang="en-GB" sz="1200" b="0" i="1" kern="1200" dirty="0">
                <a:solidFill>
                  <a:schemeClr val="tx1"/>
                </a:solidFill>
                <a:effectLst/>
                <a:latin typeface="+mn-lt"/>
                <a:ea typeface="+mn-ea"/>
                <a:cs typeface="+mn-cs"/>
              </a:rPr>
              <a:t>Kevin </a:t>
            </a:r>
            <a:r>
              <a:rPr lang="en-GB" sz="1200" b="0" i="1" kern="1200" dirty="0" err="1">
                <a:solidFill>
                  <a:schemeClr val="tx1"/>
                </a:solidFill>
                <a:effectLst/>
                <a:latin typeface="+mn-lt"/>
                <a:ea typeface="+mn-ea"/>
                <a:cs typeface="+mn-cs"/>
              </a:rPr>
              <a:t>Wernli</a:t>
            </a:r>
            <a:r>
              <a:rPr lang="en-GB" sz="1200" b="1" i="1" kern="1200" dirty="0">
                <a:solidFill>
                  <a:schemeClr val="tx1"/>
                </a:solidFill>
                <a:effectLst/>
                <a:latin typeface="+mn-lt"/>
                <a:ea typeface="+mn-ea"/>
                <a:cs typeface="+mn-cs"/>
              </a:rPr>
              <a:t>, </a:t>
            </a:r>
            <a:r>
              <a:rPr lang="en-GB" sz="1200" b="0" i="1" kern="1200" dirty="0">
                <a:solidFill>
                  <a:schemeClr val="tx1"/>
                </a:solidFill>
                <a:effectLst/>
                <a:latin typeface="+mn-lt"/>
                <a:ea typeface="+mn-ea"/>
                <a:cs typeface="+mn-cs"/>
              </a:rPr>
              <a:t>Mary O'Keeffe British Journal of Sports Medicine 2019 December 31 – Editorial.</a:t>
            </a:r>
            <a:endParaRPr lang="en-GB" sz="1200" i="1" baseline="0" dirty="0">
              <a:solidFill>
                <a:srgbClr val="FF0000"/>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1" baseline="0" dirty="0">
                <a:solidFill>
                  <a:srgbClr val="FF0000"/>
                </a:solidFill>
              </a:rPr>
              <a:t>https://www.hse.gov.uk/msd/backpain/index.htm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1" baseline="0" dirty="0">
                <a:solidFill>
                  <a:srgbClr val="FF0000"/>
                </a:solidFill>
              </a:rPr>
              <a:t>https://www.nhs.uk/live-well/healthy-body/back-pain-at-work</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1" kern="1200" dirty="0" err="1">
                <a:solidFill>
                  <a:schemeClr val="tx1"/>
                </a:solidFill>
                <a:effectLst/>
                <a:latin typeface="+mn-lt"/>
                <a:ea typeface="+mn-ea"/>
                <a:cs typeface="+mn-cs"/>
              </a:rPr>
              <a:t>Saraceni</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Nic</a:t>
            </a:r>
            <a:r>
              <a:rPr lang="en-GB" sz="1200" i="1" kern="1200" dirty="0">
                <a:solidFill>
                  <a:schemeClr val="tx1"/>
                </a:solidFill>
                <a:effectLst/>
                <a:latin typeface="+mn-lt"/>
                <a:ea typeface="+mn-ea"/>
                <a:cs typeface="+mn-cs"/>
              </a:rPr>
              <a:t>, et al. "To flex or not to flex? Is there a relationship between lumbar spine flexion during lifting and low back pain? A systematic review with meta-analysis." journal of orthopaedic &amp; sports physical therapy 50.3 (2020): 121-130.</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1" kern="1200" dirty="0">
                <a:solidFill>
                  <a:schemeClr val="tx1"/>
                </a:solidFill>
                <a:effectLst/>
                <a:latin typeface="+mn-lt"/>
                <a:ea typeface="+mn-ea"/>
                <a:cs typeface="+mn-cs"/>
              </a:rPr>
              <a:t>Nolan, David, et al. "What do physiotherapists and manual handling advisors consider the safest lifting posture, and do back beliefs influence their choice?." Musculoskeletal Science and Practice 33 (2018): 35-40.</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1" kern="1200" dirty="0">
                <a:solidFill>
                  <a:schemeClr val="tx1"/>
                </a:solidFill>
                <a:effectLst/>
                <a:latin typeface="+mn-lt"/>
                <a:ea typeface="+mn-ea"/>
                <a:cs typeface="+mn-cs"/>
              </a:rPr>
              <a:t>Nolan, David, et al. "How do manual handling advisors and physiotherapists construct their back beliefs, and do safe lifting posture beliefs influence them?." Musculoskeletal Science and Practice 39 (2019): 101-106.</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1" kern="1200" dirty="0">
                <a:solidFill>
                  <a:schemeClr val="tx1"/>
                </a:solidFill>
                <a:effectLst/>
                <a:latin typeface="+mn-lt"/>
                <a:ea typeface="+mn-ea"/>
                <a:cs typeface="+mn-cs"/>
              </a:rPr>
              <a:t>Slater, Diane, et al. "“Sit Up Straight”: Time to Re-evaluate." journal of orthopaedic &amp; sports physical therapy 49.8 (2019): 562-564.</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1" baseline="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baseline="0" dirty="0">
                <a:solidFill>
                  <a:srgbClr val="FF0000"/>
                </a:solidFill>
              </a:rPr>
              <a:t>NB. Education (</a:t>
            </a:r>
            <a:r>
              <a:rPr lang="en-GB" sz="1200" i="1" baseline="0" dirty="0" err="1">
                <a:solidFill>
                  <a:srgbClr val="FF0000"/>
                </a:solidFill>
              </a:rPr>
              <a:t>pt</a:t>
            </a:r>
            <a:r>
              <a:rPr lang="en-GB" sz="1200" i="1" baseline="0" dirty="0">
                <a:solidFill>
                  <a:srgbClr val="FF0000"/>
                </a:solidFill>
              </a:rPr>
              <a:t> centred) with positive messaging, optimising physical and mental health, sleep hygiene, meaningful and enjoyable social activity and work..</a:t>
            </a:r>
          </a:p>
        </p:txBody>
      </p:sp>
      <p:sp>
        <p:nvSpPr>
          <p:cNvPr id="4" name="Slide Number Placeholder 3"/>
          <p:cNvSpPr>
            <a:spLocks noGrp="1"/>
          </p:cNvSpPr>
          <p:nvPr>
            <p:ph type="sldNum" sz="quarter" idx="10"/>
          </p:nvPr>
        </p:nvSpPr>
        <p:spPr/>
        <p:txBody>
          <a:bodyPr/>
          <a:lstStyle/>
          <a:p>
            <a:fld id="{7D36C62E-E322-482B-B53E-B2133BC2C83D}" type="slidenum">
              <a:rPr lang="en-GB" smtClean="0"/>
              <a:t>6</a:t>
            </a:fld>
            <a:endParaRPr lang="en-GB"/>
          </a:p>
        </p:txBody>
      </p:sp>
    </p:spTree>
    <p:extLst>
      <p:ext uri="{BB962C8B-B14F-4D97-AF65-F5344CB8AC3E}">
        <p14:creationId xmlns:p14="http://schemas.microsoft.com/office/powerpoint/2010/main" val="8736858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Educate patients on pain biology – keep it simple but give patients expectation of recovery.</a:t>
            </a:r>
          </a:p>
          <a:p>
            <a:endParaRPr lang="en-GB" dirty="0"/>
          </a:p>
          <a:p>
            <a:r>
              <a:rPr lang="en-GB" dirty="0"/>
              <a:t>Rewiring, patterns of movement, muscle tension, cramping, sensitivity</a:t>
            </a:r>
          </a:p>
          <a:p>
            <a:endParaRPr lang="en-GB" dirty="0"/>
          </a:p>
          <a:p>
            <a:r>
              <a:rPr lang="en-GB" dirty="0"/>
              <a:t>Allow further questions from patients regarding this approach</a:t>
            </a:r>
          </a:p>
        </p:txBody>
      </p:sp>
      <p:sp>
        <p:nvSpPr>
          <p:cNvPr id="4" name="Slide Number Placeholder 3"/>
          <p:cNvSpPr>
            <a:spLocks noGrp="1"/>
          </p:cNvSpPr>
          <p:nvPr>
            <p:ph type="sldNum" sz="quarter" idx="10"/>
          </p:nvPr>
        </p:nvSpPr>
        <p:spPr/>
        <p:txBody>
          <a:bodyPr/>
          <a:lstStyle/>
          <a:p>
            <a:fld id="{7D36C62E-E322-482B-B53E-B2133BC2C83D}" type="slidenum">
              <a:rPr lang="en-GB" smtClean="0"/>
              <a:t>7</a:t>
            </a:fld>
            <a:endParaRPr lang="en-GB"/>
          </a:p>
        </p:txBody>
      </p:sp>
    </p:spTree>
    <p:extLst>
      <p:ext uri="{BB962C8B-B14F-4D97-AF65-F5344CB8AC3E}">
        <p14:creationId xmlns:p14="http://schemas.microsoft.com/office/powerpoint/2010/main" val="20085263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 practical session on some simple relaxation techniques patients find helpful as part of their toolkit</a:t>
            </a:r>
          </a:p>
          <a:p>
            <a:r>
              <a:rPr lang="en-GB" sz="1200" b="1" dirty="0"/>
              <a:t>The relaxation response</a:t>
            </a:r>
          </a:p>
          <a:p>
            <a:endParaRPr lang="en-GB" sz="1200" b="1" dirty="0"/>
          </a:p>
          <a:p>
            <a:r>
              <a:rPr lang="en-GB" sz="1200" b="1" dirty="0"/>
              <a:t>Triggered by:</a:t>
            </a:r>
          </a:p>
          <a:p>
            <a:endParaRPr lang="en-GB" sz="1200" b="1" dirty="0"/>
          </a:p>
          <a:p>
            <a:r>
              <a:rPr lang="en-GB" sz="1200" dirty="0"/>
              <a:t>Perception of a lack of threat</a:t>
            </a:r>
          </a:p>
          <a:p>
            <a:r>
              <a:rPr lang="en-GB" sz="1200" dirty="0"/>
              <a:t>Sense of safety through social contact</a:t>
            </a:r>
          </a:p>
          <a:p>
            <a:r>
              <a:rPr lang="en-GB" sz="1200" dirty="0"/>
              <a:t>Pleasant emotions</a:t>
            </a:r>
          </a:p>
          <a:p>
            <a:r>
              <a:rPr lang="en-GB" sz="1200" dirty="0"/>
              <a:t>Achieving goals</a:t>
            </a:r>
          </a:p>
          <a:p>
            <a:r>
              <a:rPr lang="en-GB" sz="1200" dirty="0"/>
              <a:t>Solving problems</a:t>
            </a:r>
          </a:p>
          <a:p>
            <a:r>
              <a:rPr lang="en-GB" sz="1200" dirty="0"/>
              <a:t>Active relaxation exercises, i.e. 7-11 breathing</a:t>
            </a:r>
          </a:p>
          <a:p>
            <a:endParaRPr lang="en-GB" sz="1200" dirty="0"/>
          </a:p>
          <a:p>
            <a:r>
              <a:rPr lang="en-GB" dirty="0"/>
              <a:t>Take in a deep breath (for the count of 7)</a:t>
            </a:r>
          </a:p>
          <a:p>
            <a:r>
              <a:rPr lang="en-GB" dirty="0"/>
              <a:t>Hold briefly</a:t>
            </a:r>
          </a:p>
          <a:p>
            <a:r>
              <a:rPr lang="en-GB" dirty="0"/>
              <a:t>Release slowly (for the count of 11)</a:t>
            </a:r>
          </a:p>
          <a:p>
            <a:r>
              <a:rPr lang="en-GB" dirty="0"/>
              <a:t>Empty the lungs</a:t>
            </a:r>
          </a:p>
          <a:p>
            <a:r>
              <a:rPr lang="en-GB" dirty="0"/>
              <a:t>Pause</a:t>
            </a:r>
          </a:p>
          <a:p>
            <a:r>
              <a:rPr lang="en-GB" dirty="0"/>
              <a:t>Repeat</a:t>
            </a:r>
          </a:p>
          <a:p>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7D36C62E-E322-482B-B53E-B2133BC2C83D}" type="slidenum">
              <a:rPr lang="en-GB" smtClean="0"/>
              <a:t>8</a:t>
            </a:fld>
            <a:endParaRPr lang="en-GB"/>
          </a:p>
        </p:txBody>
      </p:sp>
    </p:spTree>
    <p:extLst>
      <p:ext uri="{BB962C8B-B14F-4D97-AF65-F5344CB8AC3E}">
        <p14:creationId xmlns:p14="http://schemas.microsoft.com/office/powerpoint/2010/main" val="25346334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Individual phone call to discuss session</a:t>
            </a:r>
          </a:p>
          <a:p>
            <a:endParaRPr lang="en-GB" dirty="0"/>
          </a:p>
        </p:txBody>
      </p:sp>
      <p:sp>
        <p:nvSpPr>
          <p:cNvPr id="4" name="Slide Number Placeholder 3"/>
          <p:cNvSpPr>
            <a:spLocks noGrp="1"/>
          </p:cNvSpPr>
          <p:nvPr>
            <p:ph type="sldNum" sz="quarter" idx="5"/>
          </p:nvPr>
        </p:nvSpPr>
        <p:spPr/>
        <p:txBody>
          <a:bodyPr/>
          <a:lstStyle/>
          <a:p>
            <a:fld id="{7D36C62E-E322-482B-B53E-B2133BC2C83D}" type="slidenum">
              <a:rPr lang="en-GB" smtClean="0"/>
              <a:t>9</a:t>
            </a:fld>
            <a:endParaRPr lang="en-GB"/>
          </a:p>
        </p:txBody>
      </p:sp>
    </p:spTree>
    <p:extLst>
      <p:ext uri="{BB962C8B-B14F-4D97-AF65-F5344CB8AC3E}">
        <p14:creationId xmlns:p14="http://schemas.microsoft.com/office/powerpoint/2010/main" val="3437147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Individual phone call to discuss session</a:t>
            </a:r>
          </a:p>
          <a:p>
            <a:endParaRPr lang="en-GB" dirty="0"/>
          </a:p>
        </p:txBody>
      </p:sp>
      <p:sp>
        <p:nvSpPr>
          <p:cNvPr id="4" name="Slide Number Placeholder 3"/>
          <p:cNvSpPr>
            <a:spLocks noGrp="1"/>
          </p:cNvSpPr>
          <p:nvPr>
            <p:ph type="sldNum" sz="quarter" idx="5"/>
          </p:nvPr>
        </p:nvSpPr>
        <p:spPr/>
        <p:txBody>
          <a:bodyPr/>
          <a:lstStyle/>
          <a:p>
            <a:fld id="{7D36C62E-E322-482B-B53E-B2133BC2C83D}" type="slidenum">
              <a:rPr lang="en-GB" smtClean="0"/>
              <a:t>10</a:t>
            </a:fld>
            <a:endParaRPr lang="en-GB"/>
          </a:p>
        </p:txBody>
      </p:sp>
    </p:spTree>
    <p:extLst>
      <p:ext uri="{BB962C8B-B14F-4D97-AF65-F5344CB8AC3E}">
        <p14:creationId xmlns:p14="http://schemas.microsoft.com/office/powerpoint/2010/main" val="3835898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8BBCD-FA6F-42B6-8CCB-794866C2F7E8}"/>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72C53E9-D86B-4880-932B-3A08EBFD5772}"/>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45CDE0A-1E37-4A10-85EB-DC8F83DA91B7}"/>
              </a:ext>
            </a:extLst>
          </p:cNvPr>
          <p:cNvSpPr>
            <a:spLocks noGrp="1"/>
          </p:cNvSpPr>
          <p:nvPr>
            <p:ph type="dt" sz="half" idx="10"/>
          </p:nvPr>
        </p:nvSpPr>
        <p:spPr>
          <a:xfrm>
            <a:off x="838200" y="6356350"/>
            <a:ext cx="2743200" cy="365125"/>
          </a:xfrm>
          <a:prstGeom prst="rect">
            <a:avLst/>
          </a:prstGeom>
        </p:spPr>
        <p:txBody>
          <a:bodyPr/>
          <a:lstStyle/>
          <a:p>
            <a:fld id="{558DF6D8-A8FC-499D-8440-931EE50257D1}" type="datetimeFigureOut">
              <a:rPr lang="en-GB" smtClean="0"/>
              <a:t>13/07/2020</a:t>
            </a:fld>
            <a:endParaRPr lang="en-GB"/>
          </a:p>
        </p:txBody>
      </p:sp>
      <p:sp>
        <p:nvSpPr>
          <p:cNvPr id="5" name="Footer Placeholder 4">
            <a:extLst>
              <a:ext uri="{FF2B5EF4-FFF2-40B4-BE49-F238E27FC236}">
                <a16:creationId xmlns:a16="http://schemas.microsoft.com/office/drawing/2014/main" id="{1A5101EE-C71C-40FB-A98F-8CB20F585B24}"/>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F704498C-620F-4DC5-87C0-1A9B77A26CD2}"/>
              </a:ext>
            </a:extLst>
          </p:cNvPr>
          <p:cNvSpPr>
            <a:spLocks noGrp="1"/>
          </p:cNvSpPr>
          <p:nvPr>
            <p:ph type="sldNum" sz="quarter" idx="12"/>
          </p:nvPr>
        </p:nvSpPr>
        <p:spPr>
          <a:xfrm>
            <a:off x="8610600" y="6356350"/>
            <a:ext cx="2743200" cy="365125"/>
          </a:xfrm>
          <a:prstGeom prst="rect">
            <a:avLst/>
          </a:prstGeom>
        </p:spPr>
        <p:txBody>
          <a:bodyPr/>
          <a:lstStyle/>
          <a:p>
            <a:fld id="{4AFE77EE-4BE3-4404-8D13-B9070B4C66BD}" type="slidenum">
              <a:rPr lang="en-GB" smtClean="0"/>
              <a:t>‹#›</a:t>
            </a:fld>
            <a:endParaRPr lang="en-GB"/>
          </a:p>
        </p:txBody>
      </p:sp>
    </p:spTree>
    <p:extLst>
      <p:ext uri="{BB962C8B-B14F-4D97-AF65-F5344CB8AC3E}">
        <p14:creationId xmlns:p14="http://schemas.microsoft.com/office/powerpoint/2010/main" val="457655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DD4FF-F72E-40A5-B222-4113E961A4D4}"/>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FBA2ADC-20C9-46B0-9B3D-170FCD8903E5}"/>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C69A4FC-9997-4C51-9C24-086A939379A0}"/>
              </a:ext>
            </a:extLst>
          </p:cNvPr>
          <p:cNvSpPr>
            <a:spLocks noGrp="1"/>
          </p:cNvSpPr>
          <p:nvPr>
            <p:ph type="dt" sz="half" idx="10"/>
          </p:nvPr>
        </p:nvSpPr>
        <p:spPr>
          <a:xfrm>
            <a:off x="838200" y="6356350"/>
            <a:ext cx="2743200" cy="365125"/>
          </a:xfrm>
          <a:prstGeom prst="rect">
            <a:avLst/>
          </a:prstGeom>
        </p:spPr>
        <p:txBody>
          <a:bodyPr/>
          <a:lstStyle/>
          <a:p>
            <a:fld id="{558DF6D8-A8FC-499D-8440-931EE50257D1}" type="datetimeFigureOut">
              <a:rPr lang="en-GB" smtClean="0"/>
              <a:t>13/07/2020</a:t>
            </a:fld>
            <a:endParaRPr lang="en-GB"/>
          </a:p>
        </p:txBody>
      </p:sp>
      <p:sp>
        <p:nvSpPr>
          <p:cNvPr id="5" name="Footer Placeholder 4">
            <a:extLst>
              <a:ext uri="{FF2B5EF4-FFF2-40B4-BE49-F238E27FC236}">
                <a16:creationId xmlns:a16="http://schemas.microsoft.com/office/drawing/2014/main" id="{8134F9AC-DF35-47B0-B5C1-33C267AAC10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C1CCF91F-2AE0-400F-9CB6-E13841FA6292}"/>
              </a:ext>
            </a:extLst>
          </p:cNvPr>
          <p:cNvSpPr>
            <a:spLocks noGrp="1"/>
          </p:cNvSpPr>
          <p:nvPr>
            <p:ph type="sldNum" sz="quarter" idx="12"/>
          </p:nvPr>
        </p:nvSpPr>
        <p:spPr>
          <a:xfrm>
            <a:off x="8610600" y="6356350"/>
            <a:ext cx="2743200" cy="365125"/>
          </a:xfrm>
          <a:prstGeom prst="rect">
            <a:avLst/>
          </a:prstGeom>
        </p:spPr>
        <p:txBody>
          <a:bodyPr/>
          <a:lstStyle/>
          <a:p>
            <a:fld id="{4AFE77EE-4BE3-4404-8D13-B9070B4C66BD}" type="slidenum">
              <a:rPr lang="en-GB" smtClean="0"/>
              <a:t>‹#›</a:t>
            </a:fld>
            <a:endParaRPr lang="en-GB"/>
          </a:p>
        </p:txBody>
      </p:sp>
    </p:spTree>
    <p:extLst>
      <p:ext uri="{BB962C8B-B14F-4D97-AF65-F5344CB8AC3E}">
        <p14:creationId xmlns:p14="http://schemas.microsoft.com/office/powerpoint/2010/main" val="1507310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A5CAC56-151B-4A44-B952-10689C831981}"/>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A49FD77-D902-43E8-ADD3-862EE95E7B83}"/>
              </a:ext>
            </a:extLst>
          </p:cNvPr>
          <p:cNvSpPr>
            <a:spLocks noGrp="1"/>
          </p:cNvSpPr>
          <p:nvPr>
            <p:ph type="body" orient="vert" idx="1"/>
          </p:nvPr>
        </p:nvSpPr>
        <p:spPr>
          <a:xfrm>
            <a:off x="838200" y="365125"/>
            <a:ext cx="7734300" cy="58118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975025C-68B9-4E23-BD67-34E34CF281F8}"/>
              </a:ext>
            </a:extLst>
          </p:cNvPr>
          <p:cNvSpPr>
            <a:spLocks noGrp="1"/>
          </p:cNvSpPr>
          <p:nvPr>
            <p:ph type="dt" sz="half" idx="10"/>
          </p:nvPr>
        </p:nvSpPr>
        <p:spPr>
          <a:xfrm>
            <a:off x="838200" y="6356350"/>
            <a:ext cx="2743200" cy="365125"/>
          </a:xfrm>
          <a:prstGeom prst="rect">
            <a:avLst/>
          </a:prstGeom>
        </p:spPr>
        <p:txBody>
          <a:bodyPr/>
          <a:lstStyle/>
          <a:p>
            <a:fld id="{558DF6D8-A8FC-499D-8440-931EE50257D1}" type="datetimeFigureOut">
              <a:rPr lang="en-GB" smtClean="0"/>
              <a:t>13/07/2020</a:t>
            </a:fld>
            <a:endParaRPr lang="en-GB"/>
          </a:p>
        </p:txBody>
      </p:sp>
      <p:sp>
        <p:nvSpPr>
          <p:cNvPr id="5" name="Footer Placeholder 4">
            <a:extLst>
              <a:ext uri="{FF2B5EF4-FFF2-40B4-BE49-F238E27FC236}">
                <a16:creationId xmlns:a16="http://schemas.microsoft.com/office/drawing/2014/main" id="{A12487BD-A57A-4741-808C-67D8B49D3028}"/>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C160F95-B25C-48A1-81EC-EC3D99159683}"/>
              </a:ext>
            </a:extLst>
          </p:cNvPr>
          <p:cNvSpPr>
            <a:spLocks noGrp="1"/>
          </p:cNvSpPr>
          <p:nvPr>
            <p:ph type="sldNum" sz="quarter" idx="12"/>
          </p:nvPr>
        </p:nvSpPr>
        <p:spPr>
          <a:xfrm>
            <a:off x="8610600" y="6356350"/>
            <a:ext cx="2743200" cy="365125"/>
          </a:xfrm>
          <a:prstGeom prst="rect">
            <a:avLst/>
          </a:prstGeom>
        </p:spPr>
        <p:txBody>
          <a:bodyPr/>
          <a:lstStyle/>
          <a:p>
            <a:fld id="{4AFE77EE-4BE3-4404-8D13-B9070B4C66BD}" type="slidenum">
              <a:rPr lang="en-GB" smtClean="0"/>
              <a:t>‹#›</a:t>
            </a:fld>
            <a:endParaRPr lang="en-GB"/>
          </a:p>
        </p:txBody>
      </p:sp>
    </p:spTree>
    <p:extLst>
      <p:ext uri="{BB962C8B-B14F-4D97-AF65-F5344CB8AC3E}">
        <p14:creationId xmlns:p14="http://schemas.microsoft.com/office/powerpoint/2010/main" val="1392294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AE78B-2F65-48DF-8926-4F21624F0A8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C02DBE1-6AC0-43BF-BEC3-3C6B88263F0C}"/>
              </a:ext>
            </a:extLst>
          </p:cNvPr>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9293594-3FF0-4B96-B975-A7F5E1AABE5F}"/>
              </a:ext>
            </a:extLst>
          </p:cNvPr>
          <p:cNvSpPr>
            <a:spLocks noGrp="1"/>
          </p:cNvSpPr>
          <p:nvPr>
            <p:ph type="dt" sz="half" idx="10"/>
          </p:nvPr>
        </p:nvSpPr>
        <p:spPr>
          <a:xfrm>
            <a:off x="838200" y="6356350"/>
            <a:ext cx="2743200" cy="365125"/>
          </a:xfrm>
          <a:prstGeom prst="rect">
            <a:avLst/>
          </a:prstGeom>
        </p:spPr>
        <p:txBody>
          <a:bodyPr/>
          <a:lstStyle/>
          <a:p>
            <a:fld id="{558DF6D8-A8FC-499D-8440-931EE50257D1}" type="datetimeFigureOut">
              <a:rPr lang="en-GB" smtClean="0"/>
              <a:t>13/07/2020</a:t>
            </a:fld>
            <a:endParaRPr lang="en-GB"/>
          </a:p>
        </p:txBody>
      </p:sp>
      <p:sp>
        <p:nvSpPr>
          <p:cNvPr id="5" name="Footer Placeholder 4">
            <a:extLst>
              <a:ext uri="{FF2B5EF4-FFF2-40B4-BE49-F238E27FC236}">
                <a16:creationId xmlns:a16="http://schemas.microsoft.com/office/drawing/2014/main" id="{F03C5EC0-4073-4680-A721-0016C96C36F9}"/>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52518785-23C1-4E93-B37B-C7F03D3C1306}"/>
              </a:ext>
            </a:extLst>
          </p:cNvPr>
          <p:cNvSpPr>
            <a:spLocks noGrp="1"/>
          </p:cNvSpPr>
          <p:nvPr>
            <p:ph type="sldNum" sz="quarter" idx="12"/>
          </p:nvPr>
        </p:nvSpPr>
        <p:spPr>
          <a:xfrm>
            <a:off x="8610600" y="6356350"/>
            <a:ext cx="2743200" cy="365125"/>
          </a:xfrm>
          <a:prstGeom prst="rect">
            <a:avLst/>
          </a:prstGeom>
        </p:spPr>
        <p:txBody>
          <a:bodyPr/>
          <a:lstStyle/>
          <a:p>
            <a:fld id="{4AFE77EE-4BE3-4404-8D13-B9070B4C66BD}" type="slidenum">
              <a:rPr lang="en-GB" smtClean="0"/>
              <a:t>‹#›</a:t>
            </a:fld>
            <a:endParaRPr lang="en-GB"/>
          </a:p>
        </p:txBody>
      </p:sp>
    </p:spTree>
    <p:extLst>
      <p:ext uri="{BB962C8B-B14F-4D97-AF65-F5344CB8AC3E}">
        <p14:creationId xmlns:p14="http://schemas.microsoft.com/office/powerpoint/2010/main" val="84915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3CDED-F00B-4C60-979A-CFCD5AB587F6}"/>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1322D5A-6897-436F-A328-A950A15FC9E0}"/>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D14208E-2CFE-45E2-BD13-248B15F79FDB}"/>
              </a:ext>
            </a:extLst>
          </p:cNvPr>
          <p:cNvSpPr>
            <a:spLocks noGrp="1"/>
          </p:cNvSpPr>
          <p:nvPr>
            <p:ph type="dt" sz="half" idx="10"/>
          </p:nvPr>
        </p:nvSpPr>
        <p:spPr>
          <a:xfrm>
            <a:off x="838200" y="6356350"/>
            <a:ext cx="2743200" cy="365125"/>
          </a:xfrm>
          <a:prstGeom prst="rect">
            <a:avLst/>
          </a:prstGeom>
        </p:spPr>
        <p:txBody>
          <a:bodyPr/>
          <a:lstStyle/>
          <a:p>
            <a:fld id="{558DF6D8-A8FC-499D-8440-931EE50257D1}" type="datetimeFigureOut">
              <a:rPr lang="en-GB" smtClean="0"/>
              <a:t>13/07/2020</a:t>
            </a:fld>
            <a:endParaRPr lang="en-GB"/>
          </a:p>
        </p:txBody>
      </p:sp>
      <p:sp>
        <p:nvSpPr>
          <p:cNvPr id="5" name="Footer Placeholder 4">
            <a:extLst>
              <a:ext uri="{FF2B5EF4-FFF2-40B4-BE49-F238E27FC236}">
                <a16:creationId xmlns:a16="http://schemas.microsoft.com/office/drawing/2014/main" id="{7F6B5851-C376-4F24-8AEC-2C88229A6CD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95728D41-9E61-440F-9072-8A47E937DCFA}"/>
              </a:ext>
            </a:extLst>
          </p:cNvPr>
          <p:cNvSpPr>
            <a:spLocks noGrp="1"/>
          </p:cNvSpPr>
          <p:nvPr>
            <p:ph type="sldNum" sz="quarter" idx="12"/>
          </p:nvPr>
        </p:nvSpPr>
        <p:spPr>
          <a:xfrm>
            <a:off x="8610600" y="6356350"/>
            <a:ext cx="2743200" cy="365125"/>
          </a:xfrm>
          <a:prstGeom prst="rect">
            <a:avLst/>
          </a:prstGeom>
        </p:spPr>
        <p:txBody>
          <a:bodyPr/>
          <a:lstStyle/>
          <a:p>
            <a:fld id="{4AFE77EE-4BE3-4404-8D13-B9070B4C66BD}" type="slidenum">
              <a:rPr lang="en-GB" smtClean="0"/>
              <a:t>‹#›</a:t>
            </a:fld>
            <a:endParaRPr lang="en-GB"/>
          </a:p>
        </p:txBody>
      </p:sp>
    </p:spTree>
    <p:extLst>
      <p:ext uri="{BB962C8B-B14F-4D97-AF65-F5344CB8AC3E}">
        <p14:creationId xmlns:p14="http://schemas.microsoft.com/office/powerpoint/2010/main" val="2576832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6FCBB-7F17-479D-83B4-5B3CF365B02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DBD1290-14BC-46BE-8E16-1939B810DFD4}"/>
              </a:ext>
            </a:extLst>
          </p:cNvPr>
          <p:cNvSpPr>
            <a:spLocks noGrp="1"/>
          </p:cNvSpPr>
          <p:nvPr>
            <p:ph sz="half" idx="1"/>
          </p:nvPr>
        </p:nvSpPr>
        <p:spPr>
          <a:xfrm>
            <a:off x="838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7471200-B291-48D9-9CB7-1989674AD514}"/>
              </a:ext>
            </a:extLst>
          </p:cNvPr>
          <p:cNvSpPr>
            <a:spLocks noGrp="1"/>
          </p:cNvSpPr>
          <p:nvPr>
            <p:ph sz="half" idx="2"/>
          </p:nvPr>
        </p:nvSpPr>
        <p:spPr>
          <a:xfrm>
            <a:off x="6172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15F8A02-31AC-4775-BCD1-88F0E2D3C693}"/>
              </a:ext>
            </a:extLst>
          </p:cNvPr>
          <p:cNvSpPr>
            <a:spLocks noGrp="1"/>
          </p:cNvSpPr>
          <p:nvPr>
            <p:ph type="dt" sz="half" idx="10"/>
          </p:nvPr>
        </p:nvSpPr>
        <p:spPr>
          <a:xfrm>
            <a:off x="838200" y="6356350"/>
            <a:ext cx="2743200" cy="365125"/>
          </a:xfrm>
          <a:prstGeom prst="rect">
            <a:avLst/>
          </a:prstGeom>
        </p:spPr>
        <p:txBody>
          <a:bodyPr/>
          <a:lstStyle/>
          <a:p>
            <a:fld id="{558DF6D8-A8FC-499D-8440-931EE50257D1}" type="datetimeFigureOut">
              <a:rPr lang="en-GB" smtClean="0"/>
              <a:t>13/07/2020</a:t>
            </a:fld>
            <a:endParaRPr lang="en-GB"/>
          </a:p>
        </p:txBody>
      </p:sp>
      <p:sp>
        <p:nvSpPr>
          <p:cNvPr id="6" name="Footer Placeholder 5">
            <a:extLst>
              <a:ext uri="{FF2B5EF4-FFF2-40B4-BE49-F238E27FC236}">
                <a16:creationId xmlns:a16="http://schemas.microsoft.com/office/drawing/2014/main" id="{9AE9FA71-73FF-47DE-8634-51D3D71F9C4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CFC428CE-376C-4267-9E97-1BA471829FF2}"/>
              </a:ext>
            </a:extLst>
          </p:cNvPr>
          <p:cNvSpPr>
            <a:spLocks noGrp="1"/>
          </p:cNvSpPr>
          <p:nvPr>
            <p:ph type="sldNum" sz="quarter" idx="12"/>
          </p:nvPr>
        </p:nvSpPr>
        <p:spPr>
          <a:xfrm>
            <a:off x="8610600" y="6356350"/>
            <a:ext cx="2743200" cy="365125"/>
          </a:xfrm>
          <a:prstGeom prst="rect">
            <a:avLst/>
          </a:prstGeom>
        </p:spPr>
        <p:txBody>
          <a:bodyPr/>
          <a:lstStyle/>
          <a:p>
            <a:fld id="{4AFE77EE-4BE3-4404-8D13-B9070B4C66BD}" type="slidenum">
              <a:rPr lang="en-GB" smtClean="0"/>
              <a:t>‹#›</a:t>
            </a:fld>
            <a:endParaRPr lang="en-GB"/>
          </a:p>
        </p:txBody>
      </p:sp>
    </p:spTree>
    <p:extLst>
      <p:ext uri="{BB962C8B-B14F-4D97-AF65-F5344CB8AC3E}">
        <p14:creationId xmlns:p14="http://schemas.microsoft.com/office/powerpoint/2010/main" val="2051970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2F78E-B29C-48C9-821B-B564FDEFD829}"/>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E46FC31-726A-4680-AC62-41596D6B86D1}"/>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1FBEF4D-1014-433A-BDB1-79CC295F60B8}"/>
              </a:ext>
            </a:extLst>
          </p:cNvPr>
          <p:cNvSpPr>
            <a:spLocks noGrp="1"/>
          </p:cNvSpPr>
          <p:nvPr>
            <p:ph sz="half" idx="2"/>
          </p:nvPr>
        </p:nvSpPr>
        <p:spPr>
          <a:xfrm>
            <a:off x="839788" y="2505075"/>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E020D99-46BD-440D-958D-0563F5E2B76A}"/>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90BA1E2-C321-4B68-A629-75991D6964DF}"/>
              </a:ext>
            </a:extLst>
          </p:cNvPr>
          <p:cNvSpPr>
            <a:spLocks noGrp="1"/>
          </p:cNvSpPr>
          <p:nvPr>
            <p:ph sz="quarter" idx="4"/>
          </p:nvPr>
        </p:nvSpPr>
        <p:spPr>
          <a:xfrm>
            <a:off x="6172200" y="2505075"/>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4DDA39B-B9AE-4BFC-A1E5-FF1E5BD3B9D2}"/>
              </a:ext>
            </a:extLst>
          </p:cNvPr>
          <p:cNvSpPr>
            <a:spLocks noGrp="1"/>
          </p:cNvSpPr>
          <p:nvPr>
            <p:ph type="dt" sz="half" idx="10"/>
          </p:nvPr>
        </p:nvSpPr>
        <p:spPr>
          <a:xfrm>
            <a:off x="838200" y="6356350"/>
            <a:ext cx="2743200" cy="365125"/>
          </a:xfrm>
          <a:prstGeom prst="rect">
            <a:avLst/>
          </a:prstGeom>
        </p:spPr>
        <p:txBody>
          <a:bodyPr/>
          <a:lstStyle/>
          <a:p>
            <a:fld id="{558DF6D8-A8FC-499D-8440-931EE50257D1}" type="datetimeFigureOut">
              <a:rPr lang="en-GB" smtClean="0"/>
              <a:t>13/07/2020</a:t>
            </a:fld>
            <a:endParaRPr lang="en-GB"/>
          </a:p>
        </p:txBody>
      </p:sp>
      <p:sp>
        <p:nvSpPr>
          <p:cNvPr id="8" name="Footer Placeholder 7">
            <a:extLst>
              <a:ext uri="{FF2B5EF4-FFF2-40B4-BE49-F238E27FC236}">
                <a16:creationId xmlns:a16="http://schemas.microsoft.com/office/drawing/2014/main" id="{1813CA45-068D-482B-89BF-FABE51AC3544}"/>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85535756-F2B5-4CCE-B26B-C310DFEF89E0}"/>
              </a:ext>
            </a:extLst>
          </p:cNvPr>
          <p:cNvSpPr>
            <a:spLocks noGrp="1"/>
          </p:cNvSpPr>
          <p:nvPr>
            <p:ph type="sldNum" sz="quarter" idx="12"/>
          </p:nvPr>
        </p:nvSpPr>
        <p:spPr>
          <a:xfrm>
            <a:off x="8610600" y="6356350"/>
            <a:ext cx="2743200" cy="365125"/>
          </a:xfrm>
          <a:prstGeom prst="rect">
            <a:avLst/>
          </a:prstGeom>
        </p:spPr>
        <p:txBody>
          <a:bodyPr/>
          <a:lstStyle/>
          <a:p>
            <a:fld id="{4AFE77EE-4BE3-4404-8D13-B9070B4C66BD}" type="slidenum">
              <a:rPr lang="en-GB" smtClean="0"/>
              <a:t>‹#›</a:t>
            </a:fld>
            <a:endParaRPr lang="en-GB"/>
          </a:p>
        </p:txBody>
      </p:sp>
    </p:spTree>
    <p:extLst>
      <p:ext uri="{BB962C8B-B14F-4D97-AF65-F5344CB8AC3E}">
        <p14:creationId xmlns:p14="http://schemas.microsoft.com/office/powerpoint/2010/main" val="644631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4B374-E8B7-4241-8522-63B4A6F3BD7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6C8F95B-4089-49F5-9E76-FABA6A5BAB7F}"/>
              </a:ext>
            </a:extLst>
          </p:cNvPr>
          <p:cNvSpPr>
            <a:spLocks noGrp="1"/>
          </p:cNvSpPr>
          <p:nvPr>
            <p:ph type="dt" sz="half" idx="10"/>
          </p:nvPr>
        </p:nvSpPr>
        <p:spPr>
          <a:xfrm>
            <a:off x="838200" y="6356350"/>
            <a:ext cx="2743200" cy="365125"/>
          </a:xfrm>
          <a:prstGeom prst="rect">
            <a:avLst/>
          </a:prstGeom>
        </p:spPr>
        <p:txBody>
          <a:bodyPr/>
          <a:lstStyle/>
          <a:p>
            <a:fld id="{558DF6D8-A8FC-499D-8440-931EE50257D1}" type="datetimeFigureOut">
              <a:rPr lang="en-GB" smtClean="0"/>
              <a:t>13/07/2020</a:t>
            </a:fld>
            <a:endParaRPr lang="en-GB"/>
          </a:p>
        </p:txBody>
      </p:sp>
      <p:sp>
        <p:nvSpPr>
          <p:cNvPr id="4" name="Footer Placeholder 3">
            <a:extLst>
              <a:ext uri="{FF2B5EF4-FFF2-40B4-BE49-F238E27FC236}">
                <a16:creationId xmlns:a16="http://schemas.microsoft.com/office/drawing/2014/main" id="{C493CE3B-CED4-4AB9-A07A-974A660D9359}"/>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27B88704-8E56-47DD-872D-7A198EBC5E48}"/>
              </a:ext>
            </a:extLst>
          </p:cNvPr>
          <p:cNvSpPr>
            <a:spLocks noGrp="1"/>
          </p:cNvSpPr>
          <p:nvPr>
            <p:ph type="sldNum" sz="quarter" idx="12"/>
          </p:nvPr>
        </p:nvSpPr>
        <p:spPr>
          <a:xfrm>
            <a:off x="8610600" y="6356350"/>
            <a:ext cx="2743200" cy="365125"/>
          </a:xfrm>
          <a:prstGeom prst="rect">
            <a:avLst/>
          </a:prstGeom>
        </p:spPr>
        <p:txBody>
          <a:bodyPr/>
          <a:lstStyle/>
          <a:p>
            <a:fld id="{4AFE77EE-4BE3-4404-8D13-B9070B4C66BD}" type="slidenum">
              <a:rPr lang="en-GB" smtClean="0"/>
              <a:t>‹#›</a:t>
            </a:fld>
            <a:endParaRPr lang="en-GB"/>
          </a:p>
        </p:txBody>
      </p:sp>
    </p:spTree>
    <p:extLst>
      <p:ext uri="{BB962C8B-B14F-4D97-AF65-F5344CB8AC3E}">
        <p14:creationId xmlns:p14="http://schemas.microsoft.com/office/powerpoint/2010/main" val="4268142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FE8488-A68A-462B-8A76-1EC59FFB2F72}"/>
              </a:ext>
            </a:extLst>
          </p:cNvPr>
          <p:cNvSpPr>
            <a:spLocks noGrp="1"/>
          </p:cNvSpPr>
          <p:nvPr>
            <p:ph type="dt" sz="half" idx="10"/>
          </p:nvPr>
        </p:nvSpPr>
        <p:spPr>
          <a:xfrm>
            <a:off x="838200" y="6356350"/>
            <a:ext cx="2743200" cy="365125"/>
          </a:xfrm>
          <a:prstGeom prst="rect">
            <a:avLst/>
          </a:prstGeom>
        </p:spPr>
        <p:txBody>
          <a:bodyPr/>
          <a:lstStyle/>
          <a:p>
            <a:fld id="{558DF6D8-A8FC-499D-8440-931EE50257D1}" type="datetimeFigureOut">
              <a:rPr lang="en-GB" smtClean="0"/>
              <a:t>13/07/2020</a:t>
            </a:fld>
            <a:endParaRPr lang="en-GB"/>
          </a:p>
        </p:txBody>
      </p:sp>
      <p:sp>
        <p:nvSpPr>
          <p:cNvPr id="3" name="Footer Placeholder 2">
            <a:extLst>
              <a:ext uri="{FF2B5EF4-FFF2-40B4-BE49-F238E27FC236}">
                <a16:creationId xmlns:a16="http://schemas.microsoft.com/office/drawing/2014/main" id="{9B539E5A-C3DC-4BBA-BF34-A672B98A6C2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37EDEF95-A2AE-4F73-A0BD-39623C3ED51F}"/>
              </a:ext>
            </a:extLst>
          </p:cNvPr>
          <p:cNvSpPr>
            <a:spLocks noGrp="1"/>
          </p:cNvSpPr>
          <p:nvPr>
            <p:ph type="sldNum" sz="quarter" idx="12"/>
          </p:nvPr>
        </p:nvSpPr>
        <p:spPr>
          <a:xfrm>
            <a:off x="8610600" y="6356350"/>
            <a:ext cx="2743200" cy="365125"/>
          </a:xfrm>
          <a:prstGeom prst="rect">
            <a:avLst/>
          </a:prstGeom>
        </p:spPr>
        <p:txBody>
          <a:bodyPr/>
          <a:lstStyle/>
          <a:p>
            <a:fld id="{4AFE77EE-4BE3-4404-8D13-B9070B4C66BD}" type="slidenum">
              <a:rPr lang="en-GB" smtClean="0"/>
              <a:t>‹#›</a:t>
            </a:fld>
            <a:endParaRPr lang="en-GB"/>
          </a:p>
        </p:txBody>
      </p:sp>
    </p:spTree>
    <p:extLst>
      <p:ext uri="{BB962C8B-B14F-4D97-AF65-F5344CB8AC3E}">
        <p14:creationId xmlns:p14="http://schemas.microsoft.com/office/powerpoint/2010/main" val="720347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558BA2-BB2C-440D-9C46-A5EB6D15DDF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D281C5B-F87A-4A60-87C8-98D08768CA34}"/>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C6A51A6-A59B-41F2-8385-E5102103B202}"/>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DEAB645-98A7-4252-B2F2-BE7E07AF8E8E}"/>
              </a:ext>
            </a:extLst>
          </p:cNvPr>
          <p:cNvSpPr>
            <a:spLocks noGrp="1"/>
          </p:cNvSpPr>
          <p:nvPr>
            <p:ph type="dt" sz="half" idx="10"/>
          </p:nvPr>
        </p:nvSpPr>
        <p:spPr>
          <a:xfrm>
            <a:off x="838200" y="6356350"/>
            <a:ext cx="2743200" cy="365125"/>
          </a:xfrm>
          <a:prstGeom prst="rect">
            <a:avLst/>
          </a:prstGeom>
        </p:spPr>
        <p:txBody>
          <a:bodyPr/>
          <a:lstStyle/>
          <a:p>
            <a:fld id="{558DF6D8-A8FC-499D-8440-931EE50257D1}" type="datetimeFigureOut">
              <a:rPr lang="en-GB" smtClean="0"/>
              <a:t>13/07/2020</a:t>
            </a:fld>
            <a:endParaRPr lang="en-GB"/>
          </a:p>
        </p:txBody>
      </p:sp>
      <p:sp>
        <p:nvSpPr>
          <p:cNvPr id="6" name="Footer Placeholder 5">
            <a:extLst>
              <a:ext uri="{FF2B5EF4-FFF2-40B4-BE49-F238E27FC236}">
                <a16:creationId xmlns:a16="http://schemas.microsoft.com/office/drawing/2014/main" id="{9C17CCF7-7DA5-44A6-8E64-2321CB9E32C2}"/>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5271632C-E50C-4FA3-A052-3C2970F5F345}"/>
              </a:ext>
            </a:extLst>
          </p:cNvPr>
          <p:cNvSpPr>
            <a:spLocks noGrp="1"/>
          </p:cNvSpPr>
          <p:nvPr>
            <p:ph type="sldNum" sz="quarter" idx="12"/>
          </p:nvPr>
        </p:nvSpPr>
        <p:spPr>
          <a:xfrm>
            <a:off x="8610600" y="6356350"/>
            <a:ext cx="2743200" cy="365125"/>
          </a:xfrm>
          <a:prstGeom prst="rect">
            <a:avLst/>
          </a:prstGeom>
        </p:spPr>
        <p:txBody>
          <a:bodyPr/>
          <a:lstStyle/>
          <a:p>
            <a:fld id="{4AFE77EE-4BE3-4404-8D13-B9070B4C66BD}" type="slidenum">
              <a:rPr lang="en-GB" smtClean="0"/>
              <a:t>‹#›</a:t>
            </a:fld>
            <a:endParaRPr lang="en-GB"/>
          </a:p>
        </p:txBody>
      </p:sp>
    </p:spTree>
    <p:extLst>
      <p:ext uri="{BB962C8B-B14F-4D97-AF65-F5344CB8AC3E}">
        <p14:creationId xmlns:p14="http://schemas.microsoft.com/office/powerpoint/2010/main" val="134804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A13C95-5BC9-41C8-B935-BD1B1D05ED7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D8E9F26-0BF0-4CA1-AF81-7B0107DA4903}"/>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25D66B0-DAD0-4635-8239-3C4160978AFD}"/>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9470280-DF70-442E-9D2B-19903472095B}"/>
              </a:ext>
            </a:extLst>
          </p:cNvPr>
          <p:cNvSpPr>
            <a:spLocks noGrp="1"/>
          </p:cNvSpPr>
          <p:nvPr>
            <p:ph type="dt" sz="half" idx="10"/>
          </p:nvPr>
        </p:nvSpPr>
        <p:spPr>
          <a:xfrm>
            <a:off x="838200" y="6356350"/>
            <a:ext cx="2743200" cy="365125"/>
          </a:xfrm>
          <a:prstGeom prst="rect">
            <a:avLst/>
          </a:prstGeom>
        </p:spPr>
        <p:txBody>
          <a:bodyPr/>
          <a:lstStyle/>
          <a:p>
            <a:fld id="{558DF6D8-A8FC-499D-8440-931EE50257D1}" type="datetimeFigureOut">
              <a:rPr lang="en-GB" smtClean="0"/>
              <a:t>13/07/2020</a:t>
            </a:fld>
            <a:endParaRPr lang="en-GB"/>
          </a:p>
        </p:txBody>
      </p:sp>
      <p:sp>
        <p:nvSpPr>
          <p:cNvPr id="6" name="Footer Placeholder 5">
            <a:extLst>
              <a:ext uri="{FF2B5EF4-FFF2-40B4-BE49-F238E27FC236}">
                <a16:creationId xmlns:a16="http://schemas.microsoft.com/office/drawing/2014/main" id="{BC18A358-B8E5-416C-8A7C-123D68D8590F}"/>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A5B45130-A911-4FB3-A855-1240ECA43A8C}"/>
              </a:ext>
            </a:extLst>
          </p:cNvPr>
          <p:cNvSpPr>
            <a:spLocks noGrp="1"/>
          </p:cNvSpPr>
          <p:nvPr>
            <p:ph type="sldNum" sz="quarter" idx="12"/>
          </p:nvPr>
        </p:nvSpPr>
        <p:spPr>
          <a:xfrm>
            <a:off x="8610600" y="6356350"/>
            <a:ext cx="2743200" cy="365125"/>
          </a:xfrm>
          <a:prstGeom prst="rect">
            <a:avLst/>
          </a:prstGeom>
        </p:spPr>
        <p:txBody>
          <a:bodyPr/>
          <a:lstStyle/>
          <a:p>
            <a:fld id="{4AFE77EE-4BE3-4404-8D13-B9070B4C66BD}" type="slidenum">
              <a:rPr lang="en-GB" smtClean="0"/>
              <a:t>‹#›</a:t>
            </a:fld>
            <a:endParaRPr lang="en-GB"/>
          </a:p>
        </p:txBody>
      </p:sp>
    </p:spTree>
    <p:extLst>
      <p:ext uri="{BB962C8B-B14F-4D97-AF65-F5344CB8AC3E}">
        <p14:creationId xmlns:p14="http://schemas.microsoft.com/office/powerpoint/2010/main" val="3486507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1" y="0"/>
            <a:ext cx="12192000" cy="77954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userDrawn="1"/>
        </p:nvPicPr>
        <p:blipFill rotWithShape="1">
          <a:blip r:embed="rId13" cstate="hqprint">
            <a:extLst>
              <a:ext uri="{28A0092B-C50C-407E-A947-70E740481C1C}">
                <a14:useLocalDpi xmlns:a14="http://schemas.microsoft.com/office/drawing/2010/main" val="0"/>
              </a:ext>
            </a:extLst>
          </a:blip>
          <a:srcRect b="19135"/>
          <a:stretch/>
        </p:blipFill>
        <p:spPr>
          <a:xfrm>
            <a:off x="116728" y="127245"/>
            <a:ext cx="758761" cy="872906"/>
          </a:xfrm>
          <a:prstGeom prst="rect">
            <a:avLst/>
          </a:prstGeom>
        </p:spPr>
      </p:pic>
      <p:pic>
        <p:nvPicPr>
          <p:cNvPr id="9" name="Picture 8"/>
          <p:cNvPicPr>
            <a:picLocks noChangeAspect="1"/>
          </p:cNvPicPr>
          <p:nvPr userDrawn="1"/>
        </p:nvPicPr>
        <p:blipFill rotWithShape="1">
          <a:blip r:embed="rId14" cstate="hqprint">
            <a:extLst>
              <a:ext uri="{28A0092B-C50C-407E-A947-70E740481C1C}">
                <a14:useLocalDpi xmlns:a14="http://schemas.microsoft.com/office/drawing/2010/main" val="0"/>
              </a:ext>
            </a:extLst>
          </a:blip>
          <a:srcRect l="27586" t="79310" r="17605"/>
          <a:stretch/>
        </p:blipFill>
        <p:spPr>
          <a:xfrm>
            <a:off x="950058" y="36919"/>
            <a:ext cx="1173816" cy="630382"/>
          </a:xfrm>
          <a:prstGeom prst="rect">
            <a:avLst/>
          </a:prstGeom>
        </p:spPr>
      </p:pic>
      <p:sp>
        <p:nvSpPr>
          <p:cNvPr id="14" name="TextBox 13"/>
          <p:cNvSpPr txBox="1"/>
          <p:nvPr userDrawn="1"/>
        </p:nvSpPr>
        <p:spPr>
          <a:xfrm>
            <a:off x="2315185" y="471764"/>
            <a:ext cx="3780816" cy="307777"/>
          </a:xfrm>
          <a:prstGeom prst="rect">
            <a:avLst/>
          </a:prstGeom>
          <a:noFill/>
        </p:spPr>
        <p:txBody>
          <a:bodyPr wrap="square" rtlCol="0">
            <a:spAutoFit/>
          </a:bodyPr>
          <a:lstStyle/>
          <a:p>
            <a:r>
              <a:rPr lang="en-GB" sz="1400" dirty="0">
                <a:solidFill>
                  <a:schemeClr val="bg1"/>
                </a:solidFill>
              </a:rPr>
              <a:t>www.roh.nhs.uk | @ROHNHSFT | 0121 685 4000 </a:t>
            </a:r>
          </a:p>
        </p:txBody>
      </p:sp>
      <p:pic>
        <p:nvPicPr>
          <p:cNvPr id="17" name="Picture 16"/>
          <p:cNvPicPr>
            <a:picLocks noChangeAspect="1"/>
          </p:cNvPicPr>
          <p:nvPr userDrawn="1"/>
        </p:nvPicPr>
        <p:blipFill>
          <a:blip r:embed="rId15" cstate="hqprint">
            <a:extLst>
              <a:ext uri="{28A0092B-C50C-407E-A947-70E740481C1C}">
                <a14:useLocalDpi xmlns:a14="http://schemas.microsoft.com/office/drawing/2010/main" val="0"/>
              </a:ext>
            </a:extLst>
          </a:blip>
          <a:stretch>
            <a:fillRect/>
          </a:stretch>
        </p:blipFill>
        <p:spPr>
          <a:xfrm>
            <a:off x="10797702" y="64085"/>
            <a:ext cx="1294545" cy="576050"/>
          </a:xfrm>
          <a:prstGeom prst="rect">
            <a:avLst/>
          </a:prstGeom>
        </p:spPr>
      </p:pic>
    </p:spTree>
    <p:extLst>
      <p:ext uri="{BB962C8B-B14F-4D97-AF65-F5344CB8AC3E}">
        <p14:creationId xmlns:p14="http://schemas.microsoft.com/office/powerpoint/2010/main" val="12378048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youtu.be/T4fyLAqo5oo"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YwDVzeEzb_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Hif5Cxikdmo&amp;feature=youtu.be"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hyperlink" Target="https://youtu.be/ikUzvSph7Z4" TargetMode="External"/><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hyperlink" Target="https://youtu.be/LkxM4VWvqHU" TargetMode="External"/><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3" Type="http://schemas.openxmlformats.org/officeDocument/2006/relationships/hyperlink" Target="https://youtu.be/lszsXjozezU"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345030" y="4586751"/>
            <a:ext cx="3840923" cy="1015663"/>
          </a:xfrm>
          <a:prstGeom prst="rect">
            <a:avLst/>
          </a:prstGeom>
        </p:spPr>
        <p:txBody>
          <a:bodyPr wrap="none">
            <a:spAutoFit/>
          </a:bodyPr>
          <a:lstStyle/>
          <a:p>
            <a:r>
              <a:rPr lang="en-GB" sz="6000" b="1" dirty="0">
                <a:solidFill>
                  <a:schemeClr val="bg1"/>
                </a:solidFill>
              </a:rPr>
              <a:t>Back to Life</a:t>
            </a:r>
          </a:p>
        </p:txBody>
      </p:sp>
      <p:sp>
        <p:nvSpPr>
          <p:cNvPr id="7" name="Rectangle 6"/>
          <p:cNvSpPr/>
          <p:nvPr/>
        </p:nvSpPr>
        <p:spPr>
          <a:xfrm>
            <a:off x="345030" y="5498840"/>
            <a:ext cx="8448774" cy="830997"/>
          </a:xfrm>
          <a:prstGeom prst="rect">
            <a:avLst/>
          </a:prstGeom>
        </p:spPr>
        <p:txBody>
          <a:bodyPr wrap="square">
            <a:spAutoFit/>
          </a:bodyPr>
          <a:lstStyle/>
          <a:p>
            <a:r>
              <a:rPr lang="en-GB" sz="2400" b="1" dirty="0">
                <a:solidFill>
                  <a:srgbClr val="C5D129"/>
                </a:solidFill>
              </a:rPr>
              <a:t>Session 1: </a:t>
            </a:r>
          </a:p>
          <a:p>
            <a:r>
              <a:rPr lang="en-GB" sz="2400" b="1" dirty="0">
                <a:solidFill>
                  <a:srgbClr val="C5D129"/>
                </a:solidFill>
              </a:rPr>
              <a:t>Combining Physical and Psychological Treatment for back pain</a:t>
            </a:r>
          </a:p>
        </p:txBody>
      </p:sp>
      <p:pic>
        <p:nvPicPr>
          <p:cNvPr id="8" name="Picture 7"/>
          <p:cNvPicPr>
            <a:picLocks noChangeAspect="1"/>
          </p:cNvPicPr>
          <p:nvPr/>
        </p:nvPicPr>
        <p:blipFill rotWithShape="1">
          <a:blip r:embed="rId2" cstate="hqprint">
            <a:extLst>
              <a:ext uri="{28A0092B-C50C-407E-A947-70E740481C1C}">
                <a14:useLocalDpi xmlns:a14="http://schemas.microsoft.com/office/drawing/2010/main" val="0"/>
              </a:ext>
            </a:extLst>
          </a:blip>
          <a:srcRect b="19493"/>
          <a:stretch/>
        </p:blipFill>
        <p:spPr>
          <a:xfrm>
            <a:off x="715547" y="1848972"/>
            <a:ext cx="2338480" cy="2678349"/>
          </a:xfrm>
          <a:prstGeom prst="rect">
            <a:avLst/>
          </a:prstGeom>
        </p:spPr>
      </p:pic>
      <p:pic>
        <p:nvPicPr>
          <p:cNvPr id="11" name="Picture 10"/>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798996" y="213452"/>
            <a:ext cx="2183006" cy="971400"/>
          </a:xfrm>
          <a:prstGeom prst="rect">
            <a:avLst/>
          </a:prstGeom>
        </p:spPr>
      </p:pic>
    </p:spTree>
    <p:extLst>
      <p:ext uri="{BB962C8B-B14F-4D97-AF65-F5344CB8AC3E}">
        <p14:creationId xmlns:p14="http://schemas.microsoft.com/office/powerpoint/2010/main" val="7342997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9126" y="1026427"/>
            <a:ext cx="11843469" cy="584775"/>
          </a:xfrm>
          <a:prstGeom prst="rect">
            <a:avLst/>
          </a:prstGeom>
        </p:spPr>
        <p:txBody>
          <a:bodyPr wrap="square">
            <a:spAutoFit/>
          </a:bodyPr>
          <a:lstStyle/>
          <a:p>
            <a:pPr algn="ctr"/>
            <a:r>
              <a:rPr lang="en-GB" sz="3200" b="1" dirty="0">
                <a:solidFill>
                  <a:srgbClr val="09747D"/>
                </a:solidFill>
              </a:rPr>
              <a:t>Personal time</a:t>
            </a:r>
          </a:p>
        </p:txBody>
      </p:sp>
    </p:spTree>
    <p:extLst>
      <p:ext uri="{BB962C8B-B14F-4D97-AF65-F5344CB8AC3E}">
        <p14:creationId xmlns:p14="http://schemas.microsoft.com/office/powerpoint/2010/main" val="25707316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p:nvPicPr>
        <p:blipFill rotWithShape="1">
          <a:blip r:embed="rId2" cstate="hqprint">
            <a:extLst>
              <a:ext uri="{28A0092B-C50C-407E-A947-70E740481C1C}">
                <a14:useLocalDpi xmlns:a14="http://schemas.microsoft.com/office/drawing/2010/main" val="0"/>
              </a:ext>
            </a:extLst>
          </a:blip>
          <a:srcRect b="19493"/>
          <a:stretch/>
        </p:blipFill>
        <p:spPr>
          <a:xfrm>
            <a:off x="10313505" y="4878421"/>
            <a:ext cx="1443993" cy="1653859"/>
          </a:xfrm>
          <a:prstGeom prst="rect">
            <a:avLst/>
          </a:prstGeom>
        </p:spPr>
      </p:pic>
      <p:pic>
        <p:nvPicPr>
          <p:cNvPr id="11" name="Picture 10"/>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691337" y="5278321"/>
            <a:ext cx="2183006" cy="971400"/>
          </a:xfrm>
          <a:prstGeom prst="rect">
            <a:avLst/>
          </a:prstGeom>
        </p:spPr>
      </p:pic>
    </p:spTree>
    <p:extLst>
      <p:ext uri="{BB962C8B-B14F-4D97-AF65-F5344CB8AC3E}">
        <p14:creationId xmlns:p14="http://schemas.microsoft.com/office/powerpoint/2010/main" val="2121867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9126" y="1026427"/>
            <a:ext cx="11843469" cy="584775"/>
          </a:xfrm>
          <a:prstGeom prst="rect">
            <a:avLst/>
          </a:prstGeom>
        </p:spPr>
        <p:txBody>
          <a:bodyPr wrap="square">
            <a:spAutoFit/>
          </a:bodyPr>
          <a:lstStyle/>
          <a:p>
            <a:pPr algn="ctr"/>
            <a:r>
              <a:rPr lang="en-GB" sz="3200" b="1" dirty="0">
                <a:solidFill>
                  <a:srgbClr val="09747D"/>
                </a:solidFill>
              </a:rPr>
              <a:t>Introduction</a:t>
            </a:r>
          </a:p>
        </p:txBody>
      </p:sp>
      <p:pic>
        <p:nvPicPr>
          <p:cNvPr id="2" name="Picture 1">
            <a:hlinkClick r:id="rId3"/>
            <a:extLst>
              <a:ext uri="{FF2B5EF4-FFF2-40B4-BE49-F238E27FC236}">
                <a16:creationId xmlns:a16="http://schemas.microsoft.com/office/drawing/2014/main" id="{CF8BCCD3-81F0-4DE1-B008-10F8FC368F2A}"/>
              </a:ext>
            </a:extLst>
          </p:cNvPr>
          <p:cNvPicPr>
            <a:picLocks noChangeAspect="1"/>
          </p:cNvPicPr>
          <p:nvPr/>
        </p:nvPicPr>
        <p:blipFill>
          <a:blip r:embed="rId4"/>
          <a:stretch>
            <a:fillRect/>
          </a:stretch>
        </p:blipFill>
        <p:spPr>
          <a:xfrm>
            <a:off x="3763674" y="2160930"/>
            <a:ext cx="4495884" cy="2536139"/>
          </a:xfrm>
          <a:prstGeom prst="rect">
            <a:avLst/>
          </a:prstGeom>
        </p:spPr>
      </p:pic>
      <p:sp>
        <p:nvSpPr>
          <p:cNvPr id="3" name="Rectangle 2">
            <a:extLst>
              <a:ext uri="{FF2B5EF4-FFF2-40B4-BE49-F238E27FC236}">
                <a16:creationId xmlns:a16="http://schemas.microsoft.com/office/drawing/2014/main" id="{070A2B28-CF36-48B8-A3D0-EB115A9EFE72}"/>
              </a:ext>
            </a:extLst>
          </p:cNvPr>
          <p:cNvSpPr/>
          <p:nvPr/>
        </p:nvSpPr>
        <p:spPr>
          <a:xfrm>
            <a:off x="3763674" y="4855260"/>
            <a:ext cx="4495884" cy="369332"/>
          </a:xfrm>
          <a:prstGeom prst="rect">
            <a:avLst/>
          </a:prstGeom>
        </p:spPr>
        <p:txBody>
          <a:bodyPr wrap="square">
            <a:spAutoFit/>
          </a:bodyPr>
          <a:lstStyle/>
          <a:p>
            <a:pPr algn="ctr"/>
            <a:r>
              <a:rPr lang="en-GB" u="sng" dirty="0">
                <a:solidFill>
                  <a:srgbClr val="0563C1"/>
                </a:solidFill>
                <a:latin typeface="Calibri" panose="020F0502020204030204" pitchFamily="34" charset="0"/>
                <a:ea typeface="Calibri" panose="020F0502020204030204" pitchFamily="34" charset="0"/>
                <a:hlinkClick r:id="rId3"/>
              </a:rPr>
              <a:t>https://youtu.be/T4fyLAqo5oo</a:t>
            </a:r>
            <a:endParaRPr lang="en-GB" dirty="0"/>
          </a:p>
        </p:txBody>
      </p:sp>
    </p:spTree>
    <p:extLst>
      <p:ext uri="{BB962C8B-B14F-4D97-AF65-F5344CB8AC3E}">
        <p14:creationId xmlns:p14="http://schemas.microsoft.com/office/powerpoint/2010/main" val="1869495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3A74A2-2015-4B7A-85F3-D3D17CF2D0A7}"/>
              </a:ext>
            </a:extLst>
          </p:cNvPr>
          <p:cNvSpPr>
            <a:spLocks noGrp="1"/>
          </p:cNvSpPr>
          <p:nvPr>
            <p:ph idx="1"/>
          </p:nvPr>
        </p:nvSpPr>
        <p:spPr>
          <a:xfrm>
            <a:off x="2527547" y="4923012"/>
            <a:ext cx="6966626" cy="521984"/>
          </a:xfrm>
        </p:spPr>
        <p:txBody>
          <a:bodyPr/>
          <a:lstStyle/>
          <a:p>
            <a:pPr marL="0" indent="0" algn="ctr">
              <a:buNone/>
            </a:pPr>
            <a:r>
              <a:rPr lang="en-GB" sz="1800" dirty="0">
                <a:hlinkClick r:id="rId3"/>
              </a:rPr>
              <a:t>www.youtube.com/watch?v=YwDVzeEzb_M</a:t>
            </a:r>
            <a:endParaRPr lang="en-GB" sz="1800" dirty="0"/>
          </a:p>
        </p:txBody>
      </p:sp>
      <p:sp>
        <p:nvSpPr>
          <p:cNvPr id="4" name="Rectangle 3"/>
          <p:cNvSpPr/>
          <p:nvPr/>
        </p:nvSpPr>
        <p:spPr>
          <a:xfrm>
            <a:off x="89126" y="1026427"/>
            <a:ext cx="11843469" cy="584775"/>
          </a:xfrm>
          <a:prstGeom prst="rect">
            <a:avLst/>
          </a:prstGeom>
        </p:spPr>
        <p:txBody>
          <a:bodyPr wrap="square">
            <a:spAutoFit/>
          </a:bodyPr>
          <a:lstStyle/>
          <a:p>
            <a:r>
              <a:rPr lang="en-GB" sz="3200" b="1" dirty="0">
                <a:solidFill>
                  <a:srgbClr val="09747D"/>
                </a:solidFill>
              </a:rPr>
              <a:t>Here’s what a previous participant thought of Back To Life</a:t>
            </a:r>
          </a:p>
        </p:txBody>
      </p:sp>
      <p:pic>
        <p:nvPicPr>
          <p:cNvPr id="2" name="Picture 1">
            <a:hlinkClick r:id="rId3"/>
            <a:extLst>
              <a:ext uri="{FF2B5EF4-FFF2-40B4-BE49-F238E27FC236}">
                <a16:creationId xmlns:a16="http://schemas.microsoft.com/office/drawing/2014/main" id="{19306E4C-3CC0-4A48-BADA-D7CC528A1765}"/>
              </a:ext>
            </a:extLst>
          </p:cNvPr>
          <p:cNvPicPr>
            <a:picLocks noChangeAspect="1"/>
          </p:cNvPicPr>
          <p:nvPr/>
        </p:nvPicPr>
        <p:blipFill>
          <a:blip r:embed="rId4"/>
          <a:stretch>
            <a:fillRect/>
          </a:stretch>
        </p:blipFill>
        <p:spPr>
          <a:xfrm>
            <a:off x="3791595" y="2135140"/>
            <a:ext cx="4438530" cy="2515627"/>
          </a:xfrm>
          <a:prstGeom prst="rect">
            <a:avLst/>
          </a:prstGeom>
        </p:spPr>
      </p:pic>
    </p:spTree>
    <p:extLst>
      <p:ext uri="{BB962C8B-B14F-4D97-AF65-F5344CB8AC3E}">
        <p14:creationId xmlns:p14="http://schemas.microsoft.com/office/powerpoint/2010/main" val="7493451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9126" y="1026427"/>
            <a:ext cx="11843469" cy="584775"/>
          </a:xfrm>
          <a:prstGeom prst="rect">
            <a:avLst/>
          </a:prstGeom>
        </p:spPr>
        <p:txBody>
          <a:bodyPr wrap="square">
            <a:spAutoFit/>
          </a:bodyPr>
          <a:lstStyle/>
          <a:p>
            <a:pPr algn="ctr"/>
            <a:r>
              <a:rPr lang="en-GB" sz="3200" b="1" dirty="0">
                <a:solidFill>
                  <a:srgbClr val="09747D"/>
                </a:solidFill>
              </a:rPr>
              <a:t>Let’s hear your story</a:t>
            </a:r>
          </a:p>
        </p:txBody>
      </p:sp>
      <p:sp>
        <p:nvSpPr>
          <p:cNvPr id="7" name="Rectangle 6"/>
          <p:cNvSpPr/>
          <p:nvPr/>
        </p:nvSpPr>
        <p:spPr>
          <a:xfrm>
            <a:off x="89125" y="1728229"/>
            <a:ext cx="11843469" cy="830997"/>
          </a:xfrm>
          <a:prstGeom prst="rect">
            <a:avLst/>
          </a:prstGeom>
        </p:spPr>
        <p:txBody>
          <a:bodyPr wrap="square">
            <a:spAutoFit/>
          </a:bodyPr>
          <a:lstStyle/>
          <a:p>
            <a:r>
              <a:rPr lang="en-GB" sz="2400" dirty="0"/>
              <a:t>In pairs, find out about each other and feedback to group</a:t>
            </a:r>
          </a:p>
          <a:p>
            <a:endParaRPr lang="en-GB" sz="2400" dirty="0"/>
          </a:p>
        </p:txBody>
      </p:sp>
    </p:spTree>
    <p:extLst>
      <p:ext uri="{BB962C8B-B14F-4D97-AF65-F5344CB8AC3E}">
        <p14:creationId xmlns:p14="http://schemas.microsoft.com/office/powerpoint/2010/main" val="1367831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9126" y="1026427"/>
            <a:ext cx="11843469" cy="584775"/>
          </a:xfrm>
          <a:prstGeom prst="rect">
            <a:avLst/>
          </a:prstGeom>
        </p:spPr>
        <p:txBody>
          <a:bodyPr wrap="square">
            <a:spAutoFit/>
          </a:bodyPr>
          <a:lstStyle/>
          <a:p>
            <a:pPr algn="ctr"/>
            <a:r>
              <a:rPr lang="en-GB" sz="3200" b="1" dirty="0">
                <a:solidFill>
                  <a:srgbClr val="09747D"/>
                </a:solidFill>
              </a:rPr>
              <a:t>Motion is lotion</a:t>
            </a:r>
          </a:p>
        </p:txBody>
      </p:sp>
      <p:pic>
        <p:nvPicPr>
          <p:cNvPr id="6" name="Picture 5">
            <a:extLst>
              <a:ext uri="{FF2B5EF4-FFF2-40B4-BE49-F238E27FC236}">
                <a16:creationId xmlns:a16="http://schemas.microsoft.com/office/drawing/2014/main" id="{ECA286EE-C365-49C4-98E0-0F76EC7C35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9809" y="1852556"/>
            <a:ext cx="9966168" cy="4783376"/>
          </a:xfrm>
          <a:prstGeom prst="rect">
            <a:avLst/>
          </a:prstGeom>
        </p:spPr>
      </p:pic>
    </p:spTree>
    <p:extLst>
      <p:ext uri="{BB962C8B-B14F-4D97-AF65-F5344CB8AC3E}">
        <p14:creationId xmlns:p14="http://schemas.microsoft.com/office/powerpoint/2010/main" val="25889941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9126" y="1026427"/>
            <a:ext cx="11843469" cy="584775"/>
          </a:xfrm>
          <a:prstGeom prst="rect">
            <a:avLst/>
          </a:prstGeom>
        </p:spPr>
        <p:txBody>
          <a:bodyPr wrap="square">
            <a:spAutoFit/>
          </a:bodyPr>
          <a:lstStyle/>
          <a:p>
            <a:r>
              <a:rPr lang="en-GB" sz="3200" b="1" dirty="0">
                <a:solidFill>
                  <a:srgbClr val="09747D"/>
                </a:solidFill>
              </a:rPr>
              <a:t>		Myths and misconceptions about back pain</a:t>
            </a:r>
          </a:p>
        </p:txBody>
      </p:sp>
      <p:sp>
        <p:nvSpPr>
          <p:cNvPr id="2" name="Rectangle 1">
            <a:extLst>
              <a:ext uri="{FF2B5EF4-FFF2-40B4-BE49-F238E27FC236}">
                <a16:creationId xmlns:a16="http://schemas.microsoft.com/office/drawing/2014/main" id="{CFC8E522-3380-4508-BA16-276EB8807165}"/>
              </a:ext>
            </a:extLst>
          </p:cNvPr>
          <p:cNvSpPr/>
          <p:nvPr/>
        </p:nvSpPr>
        <p:spPr>
          <a:xfrm>
            <a:off x="3048000" y="4862554"/>
            <a:ext cx="6096000" cy="369332"/>
          </a:xfrm>
          <a:prstGeom prst="rect">
            <a:avLst/>
          </a:prstGeom>
        </p:spPr>
        <p:txBody>
          <a:bodyPr>
            <a:spAutoFit/>
          </a:bodyPr>
          <a:lstStyle/>
          <a:p>
            <a:pPr algn="ctr"/>
            <a:r>
              <a:rPr lang="en-GB" dirty="0">
                <a:hlinkClick r:id="rId3"/>
              </a:rPr>
              <a:t>www.youtube.com/watch?v=Hif5Cxikdmo&amp;feature=youtu.be</a:t>
            </a:r>
            <a:endParaRPr lang="en-GB" dirty="0"/>
          </a:p>
        </p:txBody>
      </p:sp>
      <p:pic>
        <p:nvPicPr>
          <p:cNvPr id="3" name="Picture 2">
            <a:hlinkClick r:id="rId3"/>
            <a:extLst>
              <a:ext uri="{FF2B5EF4-FFF2-40B4-BE49-F238E27FC236}">
                <a16:creationId xmlns:a16="http://schemas.microsoft.com/office/drawing/2014/main" id="{73C424DB-4E05-49FB-B775-1080EF9644E0}"/>
              </a:ext>
            </a:extLst>
          </p:cNvPr>
          <p:cNvPicPr>
            <a:picLocks noChangeAspect="1"/>
          </p:cNvPicPr>
          <p:nvPr/>
        </p:nvPicPr>
        <p:blipFill>
          <a:blip r:embed="rId4"/>
          <a:stretch>
            <a:fillRect/>
          </a:stretch>
        </p:blipFill>
        <p:spPr>
          <a:xfrm>
            <a:off x="4054296" y="2270195"/>
            <a:ext cx="4083408" cy="2317610"/>
          </a:xfrm>
          <a:prstGeom prst="rect">
            <a:avLst/>
          </a:prstGeom>
        </p:spPr>
      </p:pic>
    </p:spTree>
    <p:extLst>
      <p:ext uri="{BB962C8B-B14F-4D97-AF65-F5344CB8AC3E}">
        <p14:creationId xmlns:p14="http://schemas.microsoft.com/office/powerpoint/2010/main" val="1818880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9126" y="1026427"/>
            <a:ext cx="11843469" cy="584775"/>
          </a:xfrm>
          <a:prstGeom prst="rect">
            <a:avLst/>
          </a:prstGeom>
        </p:spPr>
        <p:txBody>
          <a:bodyPr wrap="square">
            <a:spAutoFit/>
          </a:bodyPr>
          <a:lstStyle/>
          <a:p>
            <a:r>
              <a:rPr lang="en-GB" sz="3200" b="1" dirty="0">
                <a:solidFill>
                  <a:srgbClr val="09747D"/>
                </a:solidFill>
              </a:rPr>
              <a:t>Understanding pain</a:t>
            </a:r>
          </a:p>
        </p:txBody>
      </p:sp>
      <p:sp>
        <p:nvSpPr>
          <p:cNvPr id="3" name="Rectangle 2"/>
          <p:cNvSpPr/>
          <p:nvPr/>
        </p:nvSpPr>
        <p:spPr>
          <a:xfrm>
            <a:off x="726017" y="4909794"/>
            <a:ext cx="2223128" cy="261610"/>
          </a:xfrm>
          <a:prstGeom prst="rect">
            <a:avLst/>
          </a:prstGeom>
        </p:spPr>
        <p:txBody>
          <a:bodyPr wrap="square">
            <a:spAutoFit/>
          </a:bodyPr>
          <a:lstStyle/>
          <a:p>
            <a:pPr algn="ctr"/>
            <a:r>
              <a:rPr lang="en-GB" sz="1100" dirty="0">
                <a:hlinkClick r:id="rId3"/>
              </a:rPr>
              <a:t>https://youtu.be/ikUzvSph7Z4</a:t>
            </a:r>
            <a:endParaRPr lang="en-GB" sz="1100" dirty="0"/>
          </a:p>
        </p:txBody>
      </p:sp>
      <p:pic>
        <p:nvPicPr>
          <p:cNvPr id="5" name="Picture 4">
            <a:extLst>
              <a:ext uri="{FF2B5EF4-FFF2-40B4-BE49-F238E27FC236}">
                <a16:creationId xmlns:a16="http://schemas.microsoft.com/office/drawing/2014/main" id="{E6800794-EC4F-4363-B633-E61CC84144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49783" y="1026427"/>
            <a:ext cx="6871063" cy="5831573"/>
          </a:xfrm>
          <a:prstGeom prst="rect">
            <a:avLst/>
          </a:prstGeom>
        </p:spPr>
      </p:pic>
      <p:pic>
        <p:nvPicPr>
          <p:cNvPr id="2" name="Picture 1">
            <a:hlinkClick r:id="rId5"/>
            <a:extLst>
              <a:ext uri="{FF2B5EF4-FFF2-40B4-BE49-F238E27FC236}">
                <a16:creationId xmlns:a16="http://schemas.microsoft.com/office/drawing/2014/main" id="{852FA842-B009-4C56-B35C-B7ECE3AC0418}"/>
              </a:ext>
            </a:extLst>
          </p:cNvPr>
          <p:cNvPicPr>
            <a:picLocks noChangeAspect="1"/>
          </p:cNvPicPr>
          <p:nvPr/>
        </p:nvPicPr>
        <p:blipFill>
          <a:blip r:embed="rId6"/>
          <a:stretch>
            <a:fillRect/>
          </a:stretch>
        </p:blipFill>
        <p:spPr>
          <a:xfrm>
            <a:off x="726018" y="1776971"/>
            <a:ext cx="2223127" cy="1257300"/>
          </a:xfrm>
          <a:prstGeom prst="rect">
            <a:avLst/>
          </a:prstGeom>
        </p:spPr>
      </p:pic>
      <p:sp>
        <p:nvSpPr>
          <p:cNvPr id="6" name="Rectangle 5">
            <a:extLst>
              <a:ext uri="{FF2B5EF4-FFF2-40B4-BE49-F238E27FC236}">
                <a16:creationId xmlns:a16="http://schemas.microsoft.com/office/drawing/2014/main" id="{FB06B88B-0B29-4C3E-AE2F-0D12C18D5387}"/>
              </a:ext>
            </a:extLst>
          </p:cNvPr>
          <p:cNvSpPr/>
          <p:nvPr/>
        </p:nvSpPr>
        <p:spPr>
          <a:xfrm>
            <a:off x="726018" y="3214145"/>
            <a:ext cx="2223128" cy="261610"/>
          </a:xfrm>
          <a:prstGeom prst="rect">
            <a:avLst/>
          </a:prstGeom>
        </p:spPr>
        <p:txBody>
          <a:bodyPr wrap="square">
            <a:spAutoFit/>
          </a:bodyPr>
          <a:lstStyle/>
          <a:p>
            <a:pPr algn="ctr"/>
            <a:r>
              <a:rPr lang="en-GB" sz="1100" u="sng" dirty="0">
                <a:hlinkClick r:id="rId5"/>
              </a:rPr>
              <a:t>https://youtu.be/LkxM4VWvqHU</a:t>
            </a:r>
            <a:endParaRPr lang="en-GB" sz="800" dirty="0"/>
          </a:p>
        </p:txBody>
      </p:sp>
      <p:pic>
        <p:nvPicPr>
          <p:cNvPr id="7" name="Picture 6">
            <a:hlinkClick r:id="rId3"/>
            <a:extLst>
              <a:ext uri="{FF2B5EF4-FFF2-40B4-BE49-F238E27FC236}">
                <a16:creationId xmlns:a16="http://schemas.microsoft.com/office/drawing/2014/main" id="{9DC7AFDB-C40F-4345-93CC-2EE8D1DEDEC2}"/>
              </a:ext>
            </a:extLst>
          </p:cNvPr>
          <p:cNvPicPr>
            <a:picLocks noChangeAspect="1"/>
          </p:cNvPicPr>
          <p:nvPr/>
        </p:nvPicPr>
        <p:blipFill>
          <a:blip r:embed="rId7"/>
          <a:stretch>
            <a:fillRect/>
          </a:stretch>
        </p:blipFill>
        <p:spPr>
          <a:xfrm>
            <a:off x="726018" y="3614844"/>
            <a:ext cx="2223127" cy="1261032"/>
          </a:xfrm>
          <a:prstGeom prst="rect">
            <a:avLst/>
          </a:prstGeom>
        </p:spPr>
      </p:pic>
    </p:spTree>
    <p:extLst>
      <p:ext uri="{BB962C8B-B14F-4D97-AF65-F5344CB8AC3E}">
        <p14:creationId xmlns:p14="http://schemas.microsoft.com/office/powerpoint/2010/main" val="2784638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9126" y="1026427"/>
            <a:ext cx="11843469" cy="584775"/>
          </a:xfrm>
          <a:prstGeom prst="rect">
            <a:avLst/>
          </a:prstGeom>
        </p:spPr>
        <p:txBody>
          <a:bodyPr wrap="square">
            <a:spAutoFit/>
          </a:bodyPr>
          <a:lstStyle/>
          <a:p>
            <a:pPr algn="ctr"/>
            <a:r>
              <a:rPr lang="en-GB" sz="3200" b="1" dirty="0">
                <a:solidFill>
                  <a:srgbClr val="09747D"/>
                </a:solidFill>
              </a:rPr>
              <a:t>Time to relax</a:t>
            </a:r>
          </a:p>
        </p:txBody>
      </p:sp>
      <p:pic>
        <p:nvPicPr>
          <p:cNvPr id="3" name="Picture 2">
            <a:hlinkClick r:id="rId3"/>
            <a:extLst>
              <a:ext uri="{FF2B5EF4-FFF2-40B4-BE49-F238E27FC236}">
                <a16:creationId xmlns:a16="http://schemas.microsoft.com/office/drawing/2014/main" id="{425643C9-B6B2-4FEC-A272-AD6C773FAB78}"/>
              </a:ext>
            </a:extLst>
          </p:cNvPr>
          <p:cNvPicPr>
            <a:picLocks noChangeAspect="1"/>
          </p:cNvPicPr>
          <p:nvPr/>
        </p:nvPicPr>
        <p:blipFill>
          <a:blip r:embed="rId4"/>
          <a:stretch>
            <a:fillRect/>
          </a:stretch>
        </p:blipFill>
        <p:spPr>
          <a:xfrm>
            <a:off x="3993549" y="2460356"/>
            <a:ext cx="4204901" cy="2397247"/>
          </a:xfrm>
          <a:prstGeom prst="rect">
            <a:avLst/>
          </a:prstGeom>
        </p:spPr>
      </p:pic>
      <p:sp>
        <p:nvSpPr>
          <p:cNvPr id="5" name="Rectangle 4">
            <a:extLst>
              <a:ext uri="{FF2B5EF4-FFF2-40B4-BE49-F238E27FC236}">
                <a16:creationId xmlns:a16="http://schemas.microsoft.com/office/drawing/2014/main" id="{77CD15CA-BAC8-4B8C-B48B-F568A3112248}"/>
              </a:ext>
            </a:extLst>
          </p:cNvPr>
          <p:cNvSpPr/>
          <p:nvPr/>
        </p:nvSpPr>
        <p:spPr>
          <a:xfrm>
            <a:off x="4652430" y="5076040"/>
            <a:ext cx="2887137" cy="369332"/>
          </a:xfrm>
          <a:prstGeom prst="rect">
            <a:avLst/>
          </a:prstGeom>
        </p:spPr>
        <p:txBody>
          <a:bodyPr wrap="none">
            <a:spAutoFit/>
          </a:bodyPr>
          <a:lstStyle/>
          <a:p>
            <a:r>
              <a:rPr lang="en-GB" dirty="0">
                <a:hlinkClick r:id="rId3"/>
              </a:rPr>
              <a:t>https://youtu.be/lszsXjozezU</a:t>
            </a:r>
            <a:endParaRPr lang="en-GB" dirty="0"/>
          </a:p>
        </p:txBody>
      </p:sp>
    </p:spTree>
    <p:extLst>
      <p:ext uri="{BB962C8B-B14F-4D97-AF65-F5344CB8AC3E}">
        <p14:creationId xmlns:p14="http://schemas.microsoft.com/office/powerpoint/2010/main" val="2816506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9126" y="1026427"/>
            <a:ext cx="11843469" cy="584775"/>
          </a:xfrm>
          <a:prstGeom prst="rect">
            <a:avLst/>
          </a:prstGeom>
        </p:spPr>
        <p:txBody>
          <a:bodyPr wrap="square">
            <a:spAutoFit/>
          </a:bodyPr>
          <a:lstStyle/>
          <a:p>
            <a:pPr algn="ctr"/>
            <a:r>
              <a:rPr lang="en-GB" sz="3200" b="1" dirty="0">
                <a:solidFill>
                  <a:srgbClr val="09747D"/>
                </a:solidFill>
              </a:rPr>
              <a:t>Summary </a:t>
            </a:r>
            <a:r>
              <a:rPr lang="en-GB" sz="3200" b="1">
                <a:solidFill>
                  <a:srgbClr val="09747D"/>
                </a:solidFill>
              </a:rPr>
              <a:t>of session </a:t>
            </a:r>
            <a:endParaRPr lang="en-GB" sz="3200" b="1" dirty="0">
              <a:solidFill>
                <a:srgbClr val="09747D"/>
              </a:solidFill>
            </a:endParaRPr>
          </a:p>
        </p:txBody>
      </p:sp>
    </p:spTree>
    <p:extLst>
      <p:ext uri="{BB962C8B-B14F-4D97-AF65-F5344CB8AC3E}">
        <p14:creationId xmlns:p14="http://schemas.microsoft.com/office/powerpoint/2010/main" val="22484369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443</TotalTime>
  <Words>932</Words>
  <Application>Microsoft Office PowerPoint</Application>
  <PresentationFormat>Widescreen</PresentationFormat>
  <Paragraphs>86</Paragraphs>
  <Slides>11</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Back to Life</dc:title>
  <dc:creator>Rogers, David</dc:creator>
  <cp:lastModifiedBy>Law, Pete</cp:lastModifiedBy>
  <cp:revision>30</cp:revision>
  <dcterms:created xsi:type="dcterms:W3CDTF">2020-05-20T09:43:37Z</dcterms:created>
  <dcterms:modified xsi:type="dcterms:W3CDTF">2020-07-13T09:32:37Z</dcterms:modified>
</cp:coreProperties>
</file>